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0.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1.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2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4.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5.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7.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8.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2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30.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3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32.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33.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34.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35.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37.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3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39.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40.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1.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2.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3.xml" ContentType="application/vnd.openxmlformats-officedocument.theme+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5.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46.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6871" r:id="rId27"/>
    <p:sldMasterId id="2147487120" r:id="rId28"/>
    <p:sldMasterId id="2147487144" r:id="rId29"/>
    <p:sldMasterId id="2147487194" r:id="rId30"/>
    <p:sldMasterId id="2147487206" r:id="rId31"/>
    <p:sldMasterId id="2147487258" r:id="rId32"/>
    <p:sldMasterId id="2147487574" r:id="rId33"/>
    <p:sldMasterId id="2147487623" r:id="rId34"/>
    <p:sldMasterId id="2147487743" r:id="rId35"/>
    <p:sldMasterId id="2147488085" r:id="rId36"/>
    <p:sldMasterId id="2147488097" r:id="rId37"/>
    <p:sldMasterId id="2147488265" r:id="rId38"/>
    <p:sldMasterId id="2147488340" r:id="rId39"/>
    <p:sldMasterId id="2147488378" r:id="rId40"/>
    <p:sldMasterId id="2147488559" r:id="rId41"/>
    <p:sldMasterId id="2147488991" r:id="rId42"/>
    <p:sldMasterId id="2147489216" r:id="rId43"/>
    <p:sldMasterId id="2147489228" r:id="rId44"/>
    <p:sldMasterId id="2147489252" r:id="rId45"/>
    <p:sldMasterId id="2147489265" r:id="rId46"/>
    <p:sldMasterId id="2147489277" r:id="rId47"/>
  </p:sldMasterIdLst>
  <p:notesMasterIdLst>
    <p:notesMasterId r:id="rId97"/>
  </p:notesMasterIdLst>
  <p:handoutMasterIdLst>
    <p:handoutMasterId r:id="rId98"/>
  </p:handoutMasterIdLst>
  <p:sldIdLst>
    <p:sldId id="5509" r:id="rId48"/>
    <p:sldId id="5529" r:id="rId49"/>
    <p:sldId id="5531" r:id="rId50"/>
    <p:sldId id="5532" r:id="rId51"/>
    <p:sldId id="5530" r:id="rId52"/>
    <p:sldId id="5533" r:id="rId53"/>
    <p:sldId id="5535" r:id="rId54"/>
    <p:sldId id="5534" r:id="rId55"/>
    <p:sldId id="5537" r:id="rId56"/>
    <p:sldId id="5538" r:id="rId57"/>
    <p:sldId id="5539" r:id="rId58"/>
    <p:sldId id="5540" r:id="rId59"/>
    <p:sldId id="5541" r:id="rId60"/>
    <p:sldId id="5542" r:id="rId61"/>
    <p:sldId id="5543" r:id="rId62"/>
    <p:sldId id="5544" r:id="rId63"/>
    <p:sldId id="5545" r:id="rId64"/>
    <p:sldId id="5546" r:id="rId65"/>
    <p:sldId id="5547" r:id="rId66"/>
    <p:sldId id="5548" r:id="rId67"/>
    <p:sldId id="5549" r:id="rId68"/>
    <p:sldId id="5550" r:id="rId69"/>
    <p:sldId id="5552" r:id="rId70"/>
    <p:sldId id="5551" r:id="rId71"/>
    <p:sldId id="5562" r:id="rId72"/>
    <p:sldId id="5555" r:id="rId73"/>
    <p:sldId id="5556" r:id="rId74"/>
    <p:sldId id="5578" r:id="rId75"/>
    <p:sldId id="5557" r:id="rId76"/>
    <p:sldId id="5561" r:id="rId77"/>
    <p:sldId id="5558" r:id="rId78"/>
    <p:sldId id="5559" r:id="rId79"/>
    <p:sldId id="5560" r:id="rId80"/>
    <p:sldId id="5563" r:id="rId81"/>
    <p:sldId id="5564" r:id="rId82"/>
    <p:sldId id="5566" r:id="rId83"/>
    <p:sldId id="5567" r:id="rId84"/>
    <p:sldId id="5565" r:id="rId85"/>
    <p:sldId id="5569" r:id="rId86"/>
    <p:sldId id="5568" r:id="rId87"/>
    <p:sldId id="5570" r:id="rId88"/>
    <p:sldId id="5571" r:id="rId89"/>
    <p:sldId id="5572" r:id="rId90"/>
    <p:sldId id="5573" r:id="rId91"/>
    <p:sldId id="5574" r:id="rId92"/>
    <p:sldId id="5575" r:id="rId93"/>
    <p:sldId id="5576" r:id="rId94"/>
    <p:sldId id="5577" r:id="rId95"/>
    <p:sldId id="5526" r:id="rId9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55D6"/>
    <a:srgbClr val="1A5712"/>
    <a:srgbClr val="0000FF"/>
    <a:srgbClr val="0432FF"/>
    <a:srgbClr val="67BDE3"/>
    <a:srgbClr val="E48B00"/>
    <a:srgbClr val="FF9300"/>
    <a:srgbClr val="948A54"/>
    <a:srgbClr val="8C0000"/>
    <a:srgbClr val="FF0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5" autoAdjust="0"/>
    <p:restoredTop sz="74737" autoAdjust="0"/>
  </p:normalViewPr>
  <p:slideViewPr>
    <p:cSldViewPr>
      <p:cViewPr varScale="1">
        <p:scale>
          <a:sx n="71" d="100"/>
          <a:sy n="71" d="100"/>
        </p:scale>
        <p:origin x="63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6.xml"/><Relationship Id="rId68" Type="http://schemas.openxmlformats.org/officeDocument/2006/relationships/slide" Target="slides/slide21.xml"/><Relationship Id="rId84" Type="http://schemas.openxmlformats.org/officeDocument/2006/relationships/slide" Target="slides/slide37.xml"/><Relationship Id="rId89" Type="http://schemas.openxmlformats.org/officeDocument/2006/relationships/slide" Target="slides/slide4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6.xml"/><Relationship Id="rId58" Type="http://schemas.openxmlformats.org/officeDocument/2006/relationships/slide" Target="slides/slide11.xml"/><Relationship Id="rId74" Type="http://schemas.openxmlformats.org/officeDocument/2006/relationships/slide" Target="slides/slide27.xml"/><Relationship Id="rId79" Type="http://schemas.openxmlformats.org/officeDocument/2006/relationships/slide" Target="slides/slide32.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43.xml"/><Relationship Id="rId95" Type="http://schemas.openxmlformats.org/officeDocument/2006/relationships/slide" Target="slides/slide48.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 Target="slides/slide1.xml"/><Relationship Id="rId64" Type="http://schemas.openxmlformats.org/officeDocument/2006/relationships/slide" Target="slides/slide17.xml"/><Relationship Id="rId69" Type="http://schemas.openxmlformats.org/officeDocument/2006/relationships/slide" Target="slides/slide22.xml"/><Relationship Id="rId80" Type="http://schemas.openxmlformats.org/officeDocument/2006/relationships/slide" Target="slides/slide33.xml"/><Relationship Id="rId85" Type="http://schemas.openxmlformats.org/officeDocument/2006/relationships/slide" Target="slides/slide3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2.xml"/><Relationship Id="rId67" Type="http://schemas.openxmlformats.org/officeDocument/2006/relationships/slide" Target="slides/slide20.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7.xml"/><Relationship Id="rId62" Type="http://schemas.openxmlformats.org/officeDocument/2006/relationships/slide" Target="slides/slide15.xml"/><Relationship Id="rId70" Type="http://schemas.openxmlformats.org/officeDocument/2006/relationships/slide" Target="slides/slide23.xml"/><Relationship Id="rId75" Type="http://schemas.openxmlformats.org/officeDocument/2006/relationships/slide" Target="slides/slide28.xml"/><Relationship Id="rId83" Type="http://schemas.openxmlformats.org/officeDocument/2006/relationships/slide" Target="slides/slide36.xml"/><Relationship Id="rId88" Type="http://schemas.openxmlformats.org/officeDocument/2006/relationships/slide" Target="slides/slide41.xml"/><Relationship Id="rId91" Type="http://schemas.openxmlformats.org/officeDocument/2006/relationships/slide" Target="slides/slide44.xml"/><Relationship Id="rId96"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2.xml"/><Relationship Id="rId57" Type="http://schemas.openxmlformats.org/officeDocument/2006/relationships/slide" Target="slides/slide1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5.xml"/><Relationship Id="rId60" Type="http://schemas.openxmlformats.org/officeDocument/2006/relationships/slide" Target="slides/slide13.xml"/><Relationship Id="rId65" Type="http://schemas.openxmlformats.org/officeDocument/2006/relationships/slide" Target="slides/slide18.xml"/><Relationship Id="rId73" Type="http://schemas.openxmlformats.org/officeDocument/2006/relationships/slide" Target="slides/slide26.xml"/><Relationship Id="rId78" Type="http://schemas.openxmlformats.org/officeDocument/2006/relationships/slide" Target="slides/slide31.xml"/><Relationship Id="rId81" Type="http://schemas.openxmlformats.org/officeDocument/2006/relationships/slide" Target="slides/slide34.xml"/><Relationship Id="rId86" Type="http://schemas.openxmlformats.org/officeDocument/2006/relationships/slide" Target="slides/slide39.xml"/><Relationship Id="rId94" Type="http://schemas.openxmlformats.org/officeDocument/2006/relationships/slide" Target="slides/slide47.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 Target="slides/slide3.xml"/><Relationship Id="rId55" Type="http://schemas.openxmlformats.org/officeDocument/2006/relationships/slide" Target="slides/slide8.xml"/><Relationship Id="rId76" Type="http://schemas.openxmlformats.org/officeDocument/2006/relationships/slide" Target="slides/slide29.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24.xml"/><Relationship Id="rId92" Type="http://schemas.openxmlformats.org/officeDocument/2006/relationships/slide" Target="slides/slide4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9.xml"/><Relationship Id="rId87" Type="http://schemas.openxmlformats.org/officeDocument/2006/relationships/slide" Target="slides/slide40.xml"/><Relationship Id="rId61" Type="http://schemas.openxmlformats.org/officeDocument/2006/relationships/slide" Target="slides/slide14.xml"/><Relationship Id="rId82" Type="http://schemas.openxmlformats.org/officeDocument/2006/relationships/slide" Target="slides/slide3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9.xml"/><Relationship Id="rId77" Type="http://schemas.openxmlformats.org/officeDocument/2006/relationships/slide" Target="slides/slide30.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xml"/><Relationship Id="rId72" Type="http://schemas.openxmlformats.org/officeDocument/2006/relationships/slide" Target="slides/slide25.xml"/><Relationship Id="rId93" Type="http://schemas.openxmlformats.org/officeDocument/2006/relationships/slide" Target="slides/slide46.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9/15/23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9/15/23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Overcome Challenges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7794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1533522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cs typeface="Arial"/>
              </a:rPr>
              <a:t>deliver the required functionality and performance to the user and should be maintainable, dependable</a:t>
            </a:r>
            <a:endParaRPr lang="en-US" sz="1200" b="0" i="0" kern="1200" dirty="0">
              <a:solidFill>
                <a:schemeClr val="tx1"/>
              </a:solidFill>
              <a:effectLst/>
              <a:latin typeface="+mn-lt"/>
              <a:ea typeface="+mn-ea"/>
              <a:cs typeface="+mn-cs"/>
            </a:endParaRPr>
          </a:p>
          <a:p>
            <a:pPr rtl="1"/>
            <a:r>
              <a:rPr lang="ar-SA" sz="1200" b="0" i="0" kern="1200" dirty="0">
                <a:solidFill>
                  <a:schemeClr val="tx1"/>
                </a:solidFill>
                <a:effectLst/>
                <a:latin typeface="+mn-lt"/>
                <a:ea typeface="+mn-ea"/>
                <a:cs typeface="+mn-cs"/>
              </a:rPr>
              <a:t>جدير </a:t>
            </a:r>
            <a:r>
              <a:rPr lang="ar-SA" sz="1200" b="0" i="0" kern="1200" dirty="0" err="1">
                <a:solidFill>
                  <a:schemeClr val="tx1"/>
                </a:solidFill>
                <a:effectLst/>
                <a:latin typeface="+mn-lt"/>
                <a:ea typeface="+mn-ea"/>
                <a:cs typeface="+mn-cs"/>
              </a:rPr>
              <a:t>بالثقه</a:t>
            </a:r>
            <a:endParaRPr lang="ar-SA" sz="1200" b="0" i="0" kern="1200" dirty="0">
              <a:solidFill>
                <a:schemeClr val="tx1"/>
              </a:solidFill>
              <a:effectLst/>
              <a:latin typeface="+mn-lt"/>
              <a:ea typeface="+mn-ea"/>
              <a:cs typeface="+mn-cs"/>
            </a:endParaRPr>
          </a:p>
          <a:p>
            <a:r>
              <a:rPr lang="en-GB" sz="1200" dirty="0">
                <a:latin typeface="Arial"/>
                <a:cs typeface="Arial"/>
              </a:rPr>
              <a:t> and usable</a:t>
            </a:r>
            <a:br>
              <a:rPr lang="en-GB" sz="1200" dirty="0">
                <a:latin typeface="Arial"/>
                <a:cs typeface="Arial"/>
              </a:rPr>
            </a:br>
            <a:br>
              <a:rPr lang="en-GB" sz="1200" dirty="0">
                <a:latin typeface="Arial"/>
                <a:cs typeface="Arial"/>
              </a:rPr>
            </a:br>
            <a:r>
              <a:rPr lang="en-GB" sz="1200" dirty="0">
                <a:latin typeface="Arial"/>
                <a:cs typeface="Arial"/>
              </a:rPr>
              <a:t>Efficient: high speed, high quality, low cost.</a:t>
            </a:r>
          </a:p>
        </p:txBody>
      </p:sp>
      <p:sp>
        <p:nvSpPr>
          <p:cNvPr id="4" name="Slide Number Placeholder 3"/>
          <p:cNvSpPr>
            <a:spLocks noGrp="1"/>
          </p:cNvSpPr>
          <p:nvPr>
            <p:ph type="sldNum" sz="quarter" idx="5"/>
          </p:nvPr>
        </p:nvSpPr>
        <p:spPr/>
        <p:txBody>
          <a:bodyPr/>
          <a:lstStyle/>
          <a:p>
            <a:fld id="{AB959945-7217-484B-8E74-88DC87A74BB0}" type="slidenum">
              <a:rPr lang="en-US" smtClean="0"/>
              <a:pPr/>
              <a:t>12</a:t>
            </a:fld>
            <a:endParaRPr lang="en-US"/>
          </a:p>
        </p:txBody>
      </p:sp>
    </p:spTree>
    <p:extLst>
      <p:ext uri="{BB962C8B-B14F-4D97-AF65-F5344CB8AC3E}">
        <p14:creationId xmlns:p14="http://schemas.microsoft.com/office/powerpoint/2010/main" val="668287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solidFill>
                  <a:srgbClr val="C00000"/>
                </a:solidFill>
              </a:rPr>
              <a:t>Engineering discipline&gt; </a:t>
            </a:r>
            <a:r>
              <a:rPr lang="en-US" noProof="0" dirty="0"/>
              <a:t>Using appropriate theories and methods to solve problems bearing in mind organizational and financial constraints.</a:t>
            </a:r>
          </a:p>
          <a:p>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13</a:t>
            </a:fld>
            <a:endParaRPr lang="en-US"/>
          </a:p>
        </p:txBody>
      </p:sp>
    </p:spTree>
    <p:extLst>
      <p:ext uri="{BB962C8B-B14F-4D97-AF65-F5344CB8AC3E}">
        <p14:creationId xmlns:p14="http://schemas.microsoft.com/office/powerpoint/2010/main" val="116906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solidFill>
                  <a:srgbClr val="C00000"/>
                </a:solidFill>
              </a:rPr>
              <a:t>Software specification</a:t>
            </a:r>
            <a:r>
              <a:rPr lang="en-US" noProof="0" dirty="0"/>
              <a:t>, where customers and engineers define the software that is to be produced and the constraints on its operation.</a:t>
            </a:r>
          </a:p>
          <a:p>
            <a:r>
              <a:rPr lang="en-US" noProof="0" dirty="0">
                <a:solidFill>
                  <a:srgbClr val="C00000"/>
                </a:solidFill>
              </a:rPr>
              <a:t>Software development</a:t>
            </a:r>
            <a:r>
              <a:rPr lang="en-US" noProof="0" dirty="0"/>
              <a:t>, where the software is </a:t>
            </a:r>
            <a:r>
              <a:rPr lang="en-US" b="1" noProof="0" dirty="0">
                <a:solidFill>
                  <a:srgbClr val="0000FF"/>
                </a:solidFill>
              </a:rPr>
              <a:t>designed</a:t>
            </a:r>
            <a:r>
              <a:rPr lang="en-US" noProof="0" dirty="0"/>
              <a:t> and </a:t>
            </a:r>
            <a:r>
              <a:rPr lang="en-US" b="1" noProof="0" dirty="0">
                <a:solidFill>
                  <a:srgbClr val="0000FF"/>
                </a:solidFill>
              </a:rPr>
              <a:t>programmed</a:t>
            </a:r>
            <a:r>
              <a:rPr lang="en-US" noProof="0" dirty="0"/>
              <a:t>.</a:t>
            </a:r>
          </a:p>
          <a:p>
            <a:r>
              <a:rPr lang="en-US" noProof="0" dirty="0">
                <a:solidFill>
                  <a:srgbClr val="C00000"/>
                </a:solidFill>
              </a:rPr>
              <a:t>Software validation</a:t>
            </a:r>
            <a:r>
              <a:rPr lang="en-US" noProof="0" dirty="0"/>
              <a:t>, where the software is checked to ensure that it is what the customer requires.</a:t>
            </a:r>
          </a:p>
          <a:p>
            <a:r>
              <a:rPr lang="en-US" noProof="0" dirty="0">
                <a:solidFill>
                  <a:srgbClr val="C00000"/>
                </a:solidFill>
              </a:rPr>
              <a:t>Software evolution</a:t>
            </a:r>
            <a:r>
              <a:rPr lang="en-US" noProof="0" dirty="0"/>
              <a:t>, where the software is modified to reflect changing customer and market requirements.</a:t>
            </a:r>
          </a:p>
          <a:p>
            <a:endParaRPr lang="en-GB" sz="1200" dirty="0">
              <a:latin typeface="Arial"/>
              <a:cs typeface="Arial"/>
            </a:endParaRPr>
          </a:p>
          <a:p>
            <a:r>
              <a:rPr lang="en-GB" sz="1200" dirty="0">
                <a:latin typeface="Arial"/>
                <a:cs typeface="Arial"/>
              </a:rPr>
              <a:t>efficient, usable, maintainable, dependable, and secure. </a:t>
            </a:r>
          </a:p>
        </p:txBody>
      </p:sp>
      <p:sp>
        <p:nvSpPr>
          <p:cNvPr id="4" name="Slide Number Placeholder 3"/>
          <p:cNvSpPr>
            <a:spLocks noGrp="1"/>
          </p:cNvSpPr>
          <p:nvPr>
            <p:ph type="sldNum" sz="quarter" idx="5"/>
          </p:nvPr>
        </p:nvSpPr>
        <p:spPr/>
        <p:txBody>
          <a:bodyPr/>
          <a:lstStyle/>
          <a:p>
            <a:fld id="{AB959945-7217-484B-8E74-88DC87A74BB0}" type="slidenum">
              <a:rPr lang="en-US" smtClean="0"/>
              <a:pPr/>
              <a:t>14</a:t>
            </a:fld>
            <a:endParaRPr lang="en-US"/>
          </a:p>
        </p:txBody>
      </p:sp>
    </p:spTree>
    <p:extLst>
      <p:ext uri="{BB962C8B-B14F-4D97-AF65-F5344CB8AC3E}">
        <p14:creationId xmlns:p14="http://schemas.microsoft.com/office/powerpoint/2010/main" val="2665218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cs typeface="Arial"/>
              </a:rPr>
              <a:t>Computer science focuses on theory and fundamentals </a:t>
            </a:r>
            <a:r>
              <a:rPr lang="ar-SA" sz="1200" b="0" i="0" kern="1200" dirty="0">
                <a:solidFill>
                  <a:schemeClr val="tx1"/>
                </a:solidFill>
                <a:effectLst/>
                <a:latin typeface="+mn-lt"/>
                <a:ea typeface="+mn-ea"/>
                <a:cs typeface="+mn-cs"/>
              </a:rPr>
              <a:t>الأساسيات</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a:cs typeface="Arial"/>
              </a:rPr>
              <a:t>; software engineering is concerned with the practicalities of developing and delivering useful software.</a:t>
            </a:r>
            <a:endParaRPr lang="en-GB" sz="1200" dirty="0">
              <a:solidFill>
                <a:srgbClr val="000000"/>
              </a:solidFill>
              <a:latin typeface="Arial"/>
              <a:ea typeface="Times New Roman"/>
              <a:cs typeface="Arial"/>
            </a:endParaRPr>
          </a:p>
          <a:p>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15</a:t>
            </a:fld>
            <a:endParaRPr lang="en-US"/>
          </a:p>
        </p:txBody>
      </p:sp>
    </p:spTree>
    <p:extLst>
      <p:ext uri="{BB962C8B-B14F-4D97-AF65-F5344CB8AC3E}">
        <p14:creationId xmlns:p14="http://schemas.microsoft.com/office/powerpoint/2010/main" val="2392711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16</a:t>
            </a:fld>
            <a:endParaRPr lang="en-US"/>
          </a:p>
        </p:txBody>
      </p:sp>
    </p:spTree>
    <p:extLst>
      <p:ext uri="{BB962C8B-B14F-4D97-AF65-F5344CB8AC3E}">
        <p14:creationId xmlns:p14="http://schemas.microsoft.com/office/powerpoint/2010/main" val="3072536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Increasing diversity </a:t>
            </a:r>
            <a:r>
              <a:rPr lang="en-US" sz="1200" b="0" i="0" kern="1200" dirty="0">
                <a:solidFill>
                  <a:schemeClr val="tx1"/>
                </a:solidFill>
                <a:effectLst/>
                <a:latin typeface="+mn-lt"/>
                <a:ea typeface="+mn-ea"/>
                <a:cs typeface="+mn-cs"/>
              </a:rPr>
              <a:t>means embracing and advocating differences from person to person within the organization – ethnicity, gender, age, origin, disability, religion, etc.</a:t>
            </a:r>
          </a:p>
          <a:p>
            <a:r>
              <a:rPr lang="ar-SA" sz="1200" b="0" i="0" kern="1200" dirty="0">
                <a:solidFill>
                  <a:schemeClr val="tx1"/>
                </a:solidFill>
                <a:effectLst/>
                <a:latin typeface="+mn-lt"/>
                <a:ea typeface="+mn-ea"/>
                <a:cs typeface="+mn-cs"/>
              </a:rPr>
              <a:t>الْمُؤْمِنُ الَّذِي يُخَالِطُ النَّاسُ، وَيَصْبِرُ عَلَى أَذَاهُمْ؛ أَفْضَلُ مِنَ ‌الْمُؤْمِنَ الَّذِي لَا ‌يُخَالِطُ النَّاسَ، وَلَا ‌يَصْبِرُ ‌عَلَى أَذَاهُمْ</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SW diversity: </a:t>
            </a:r>
            <a:r>
              <a:rPr lang="en-US" noProof="0" dirty="0"/>
              <a:t>There are many </a:t>
            </a:r>
            <a:r>
              <a:rPr lang="en-US" noProof="0" dirty="0">
                <a:solidFill>
                  <a:srgbClr val="C00000"/>
                </a:solidFill>
              </a:rPr>
              <a:t>different types </a:t>
            </a:r>
            <a:r>
              <a:rPr lang="en-US" noProof="0" dirty="0"/>
              <a:t>of software system and there is no universal set of software techniques that is applicable to all of these.</a:t>
            </a:r>
          </a:p>
          <a:p>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Software Trustworthiness </a:t>
            </a:r>
            <a:r>
              <a:rPr lang="en-US" sz="1200" b="0" i="0" kern="1200" dirty="0">
                <a:solidFill>
                  <a:schemeClr val="tx1"/>
                </a:solidFill>
                <a:effectLst/>
                <a:latin typeface="+mn-lt"/>
                <a:ea typeface="+mn-ea"/>
                <a:cs typeface="+mn-cs"/>
              </a:rPr>
              <a:t>has 5 facets. They are Safety, Reliability, Availability, Resilience and Security</a:t>
            </a:r>
          </a:p>
          <a:p>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17</a:t>
            </a:fld>
            <a:endParaRPr lang="en-US"/>
          </a:p>
        </p:txBody>
      </p:sp>
    </p:spTree>
    <p:extLst>
      <p:ext uri="{BB962C8B-B14F-4D97-AF65-F5344CB8AC3E}">
        <p14:creationId xmlns:p14="http://schemas.microsoft.com/office/powerpoint/2010/main" val="2676474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Software Evolution </a:t>
            </a:r>
            <a:r>
              <a:rPr lang="en-US" sz="1200" b="0" i="0" kern="1200" dirty="0">
                <a:solidFill>
                  <a:schemeClr val="tx1"/>
                </a:solidFill>
                <a:effectLst/>
                <a:latin typeface="+mn-lt"/>
                <a:ea typeface="+mn-ea"/>
                <a:cs typeface="+mn-cs"/>
              </a:rPr>
              <a:t>is a term which refers to the process of developing software initially, then timely updating it for various reasons,</a:t>
            </a:r>
          </a:p>
          <a:p>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18</a:t>
            </a:fld>
            <a:endParaRPr lang="en-US"/>
          </a:p>
        </p:txBody>
      </p:sp>
    </p:spTree>
    <p:extLst>
      <p:ext uri="{BB962C8B-B14F-4D97-AF65-F5344CB8AC3E}">
        <p14:creationId xmlns:p14="http://schemas.microsoft.com/office/powerpoint/2010/main" val="302820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Arial"/>
                <a:cs typeface="Arial"/>
              </a:rPr>
              <a:t>While all software projects have to be professionally managed and developed, different techniques are appropriate for different types of system. For example, games should always be developed using a series of prototypes whereas safety critical control systems require a complete and analyzable specification to be developed. You can’t, therefore, say that one method is better than another.</a:t>
            </a:r>
            <a:endParaRPr lang="en-US" sz="1200" noProof="0" dirty="0">
              <a:solidFill>
                <a:srgbClr val="000000"/>
              </a:solidFill>
              <a:latin typeface="Arial"/>
              <a:ea typeface="Times New Roman"/>
              <a:cs typeface="Arial"/>
            </a:endParaRPr>
          </a:p>
          <a:p>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19</a:t>
            </a:fld>
            <a:endParaRPr lang="en-US"/>
          </a:p>
        </p:txBody>
      </p:sp>
    </p:spTree>
    <p:extLst>
      <p:ext uri="{BB962C8B-B14F-4D97-AF65-F5344CB8AC3E}">
        <p14:creationId xmlns:p14="http://schemas.microsoft.com/office/powerpoint/2010/main" val="1674256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a:cs typeface="Arial"/>
              </a:rPr>
              <a:t>safety critical control systems </a:t>
            </a:r>
            <a:r>
              <a:rPr lang="en-US" sz="1200" b="1" i="0" kern="1200" dirty="0">
                <a:solidFill>
                  <a:srgbClr val="7030A0"/>
                </a:solidFill>
                <a:effectLst/>
                <a:latin typeface="+mn-lt"/>
                <a:ea typeface="+mn-ea"/>
                <a:cs typeface="+mn-cs"/>
              </a:rPr>
              <a:t>&gt; </a:t>
            </a:r>
            <a:r>
              <a:rPr lang="en-US" sz="1200" b="0" i="0" kern="1200" dirty="0">
                <a:solidFill>
                  <a:schemeClr val="tx1"/>
                </a:solidFill>
                <a:effectLst/>
                <a:latin typeface="+mn-lt"/>
                <a:ea typeface="+mn-ea"/>
                <a:cs typeface="+mn-cs"/>
              </a:rPr>
              <a:t>A computer, electronic or electromechanical system whose failure may cause injury or death to human beings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a:cs typeface="Arial"/>
              </a:rPr>
              <a:t>Analyzable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ar-SA" sz="1200" dirty="0">
                <a:latin typeface="Arial"/>
                <a:cs typeface="Arial"/>
              </a:rPr>
              <a:t>مواصفات قابلة للتحليل</a:t>
            </a:r>
            <a:endParaRPr lang="en-US"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20</a:t>
            </a:fld>
            <a:endParaRPr lang="en-US"/>
          </a:p>
        </p:txBody>
      </p:sp>
    </p:spTree>
    <p:extLst>
      <p:ext uri="{BB962C8B-B14F-4D97-AF65-F5344CB8AC3E}">
        <p14:creationId xmlns:p14="http://schemas.microsoft.com/office/powerpoint/2010/main" val="269748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2</a:t>
            </a:fld>
            <a:endParaRPr lang="en-US"/>
          </a:p>
        </p:txBody>
      </p:sp>
    </p:spTree>
    <p:extLst>
      <p:ext uri="{BB962C8B-B14F-4D97-AF65-F5344CB8AC3E}">
        <p14:creationId xmlns:p14="http://schemas.microsoft.com/office/powerpoint/2010/main" val="2573844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21</a:t>
            </a:fld>
            <a:endParaRPr lang="en-US"/>
          </a:p>
        </p:txBody>
      </p:sp>
    </p:spTree>
    <p:extLst>
      <p:ext uri="{BB962C8B-B14F-4D97-AF65-F5344CB8AC3E}">
        <p14:creationId xmlns:p14="http://schemas.microsoft.com/office/powerpoint/2010/main" val="420575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22</a:t>
            </a:fld>
            <a:endParaRPr lang="en-US"/>
          </a:p>
        </p:txBody>
      </p:sp>
    </p:spTree>
    <p:extLst>
      <p:ext uri="{BB962C8B-B14F-4D97-AF65-F5344CB8AC3E}">
        <p14:creationId xmlns:p14="http://schemas.microsoft.com/office/powerpoint/2010/main" val="1197620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However, the distinction between these system product types is becoming increasingly blurred. More and more systems are now being built with a generic product as a base, which is then adapted to suit the requirements of a customer.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24</a:t>
            </a:fld>
            <a:endParaRPr lang="en-US"/>
          </a:p>
        </p:txBody>
      </p:sp>
    </p:spTree>
    <p:extLst>
      <p:ext uri="{BB962C8B-B14F-4D97-AF65-F5344CB8AC3E}">
        <p14:creationId xmlns:p14="http://schemas.microsoft.com/office/powerpoint/2010/main" val="2737438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solidFill>
                  <a:srgbClr val="C00000"/>
                </a:solidFill>
              </a:rPr>
              <a:t>Engineering discipline&gt; </a:t>
            </a:r>
            <a:r>
              <a:rPr lang="en-US" noProof="0" dirty="0"/>
              <a:t>Using appropriate theories and methods to solve problems bearing in mind organizational and financial constraints.</a:t>
            </a:r>
          </a:p>
          <a:p>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25</a:t>
            </a:fld>
            <a:endParaRPr lang="en-US"/>
          </a:p>
        </p:txBody>
      </p:sp>
    </p:spTree>
    <p:extLst>
      <p:ext uri="{BB962C8B-B14F-4D97-AF65-F5344CB8AC3E}">
        <p14:creationId xmlns:p14="http://schemas.microsoft.com/office/powerpoint/2010/main" val="4098363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قيود</a:t>
            </a:r>
            <a:r>
              <a:rPr lang="en-US" sz="1200" b="1" dirty="0">
                <a:latin typeface="Arial"/>
                <a:cs typeface="Arial"/>
              </a:rPr>
              <a:t>constraints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26</a:t>
            </a:fld>
            <a:endParaRPr lang="en-US"/>
          </a:p>
        </p:txBody>
      </p:sp>
    </p:spTree>
    <p:extLst>
      <p:ext uri="{BB962C8B-B14F-4D97-AF65-F5344CB8AC3E}">
        <p14:creationId xmlns:p14="http://schemas.microsoft.com/office/powerpoint/2010/main" val="3785179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منهجي(نظام) ومنظم</a:t>
            </a:r>
            <a:endParaRPr lang="en-US" dirty="0"/>
          </a:p>
          <a:p>
            <a:endParaRPr lang="en-US" dirty="0"/>
          </a:p>
          <a:p>
            <a:r>
              <a:rPr lang="en-US" sz="1200" kern="1200" dirty="0">
                <a:solidFill>
                  <a:schemeClr val="tx1"/>
                </a:solidFill>
                <a:effectLst/>
                <a:latin typeface="+mn-lt"/>
                <a:ea typeface="+mn-ea"/>
                <a:cs typeface="+mn-cs"/>
              </a:rPr>
              <a:t>Activities: 1. Software specification, 2. Software development, 3. Software validation, 4. Software evolution.</a:t>
            </a:r>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27</a:t>
            </a:fld>
            <a:endParaRPr lang="en-US"/>
          </a:p>
        </p:txBody>
      </p:sp>
    </p:spTree>
    <p:extLst>
      <p:ext uri="{BB962C8B-B14F-4D97-AF65-F5344CB8AC3E}">
        <p14:creationId xmlns:p14="http://schemas.microsoft.com/office/powerpoint/2010/main" val="772846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solidFill>
                  <a:srgbClr val="C00000"/>
                </a:solidFill>
              </a:rPr>
              <a:t>Software specification</a:t>
            </a:r>
            <a:r>
              <a:rPr lang="en-US" noProof="0" dirty="0"/>
              <a:t>, where customers and engineers define the software that is to be produced and the constraints on its operation.</a:t>
            </a:r>
          </a:p>
          <a:p>
            <a:r>
              <a:rPr lang="en-US" noProof="0" dirty="0">
                <a:solidFill>
                  <a:srgbClr val="C00000"/>
                </a:solidFill>
              </a:rPr>
              <a:t>Software development</a:t>
            </a:r>
            <a:r>
              <a:rPr lang="en-US" noProof="0" dirty="0"/>
              <a:t>, where the software is </a:t>
            </a:r>
            <a:r>
              <a:rPr lang="en-US" b="1" noProof="0" dirty="0">
                <a:solidFill>
                  <a:srgbClr val="0000FF"/>
                </a:solidFill>
              </a:rPr>
              <a:t>designed</a:t>
            </a:r>
            <a:r>
              <a:rPr lang="en-US" noProof="0" dirty="0"/>
              <a:t> and </a:t>
            </a:r>
            <a:r>
              <a:rPr lang="en-US" b="1" noProof="0" dirty="0">
                <a:solidFill>
                  <a:srgbClr val="0000FF"/>
                </a:solidFill>
              </a:rPr>
              <a:t>programmed</a:t>
            </a:r>
            <a:r>
              <a:rPr lang="en-US" noProof="0" dirty="0"/>
              <a:t>.</a:t>
            </a:r>
          </a:p>
          <a:p>
            <a:r>
              <a:rPr lang="en-US" noProof="0" dirty="0">
                <a:solidFill>
                  <a:srgbClr val="C00000"/>
                </a:solidFill>
              </a:rPr>
              <a:t>Software validation</a:t>
            </a:r>
            <a:r>
              <a:rPr lang="en-US" noProof="0" dirty="0"/>
              <a:t>, where the software is checked to ensure that it is what the customer requires.</a:t>
            </a:r>
          </a:p>
          <a:p>
            <a:r>
              <a:rPr lang="en-US" noProof="0" dirty="0">
                <a:solidFill>
                  <a:srgbClr val="C00000"/>
                </a:solidFill>
              </a:rPr>
              <a:t>Software evolution</a:t>
            </a:r>
            <a:r>
              <a:rPr lang="en-US" noProof="0" dirty="0"/>
              <a:t>, where the software is modified to reflect changing customer and market requirements.</a:t>
            </a:r>
          </a:p>
          <a:p>
            <a:endParaRPr lang="en-GB" sz="1200" dirty="0">
              <a:latin typeface="Arial"/>
              <a:cs typeface="Arial"/>
            </a:endParaRPr>
          </a:p>
          <a:p>
            <a:r>
              <a:rPr lang="en-GB" sz="1200" dirty="0">
                <a:latin typeface="Arial"/>
                <a:cs typeface="Arial"/>
              </a:rPr>
              <a:t>efficient, usable, maintainable, dependable, and secure. </a:t>
            </a:r>
          </a:p>
        </p:txBody>
      </p:sp>
      <p:sp>
        <p:nvSpPr>
          <p:cNvPr id="4" name="Slide Number Placeholder 3"/>
          <p:cNvSpPr>
            <a:spLocks noGrp="1"/>
          </p:cNvSpPr>
          <p:nvPr>
            <p:ph type="sldNum" sz="quarter" idx="5"/>
          </p:nvPr>
        </p:nvSpPr>
        <p:spPr/>
        <p:txBody>
          <a:bodyPr/>
          <a:lstStyle/>
          <a:p>
            <a:fld id="{AB959945-7217-484B-8E74-88DC87A74BB0}" type="slidenum">
              <a:rPr lang="en-US" smtClean="0"/>
              <a:pPr/>
              <a:t>28</a:t>
            </a:fld>
            <a:endParaRPr lang="en-US"/>
          </a:p>
        </p:txBody>
      </p:sp>
    </p:spTree>
    <p:extLst>
      <p:ext uri="{BB962C8B-B14F-4D97-AF65-F5344CB8AC3E}">
        <p14:creationId xmlns:p14="http://schemas.microsoft.com/office/powerpoint/2010/main" val="2957571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مصداقية</a:t>
            </a:r>
            <a:r>
              <a:rPr lang="en-US" dirty="0"/>
              <a:t> </a:t>
            </a:r>
            <a:r>
              <a:rPr lang="en-US" b="1" dirty="0">
                <a:solidFill>
                  <a:srgbClr val="FF0000"/>
                </a:solidFill>
              </a:rPr>
              <a:t>reliable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Reliability</a:t>
            </a:r>
            <a:r>
              <a:rPr lang="en-US" sz="1200" b="0" i="0" kern="1200" dirty="0">
                <a:solidFill>
                  <a:schemeClr val="tx1"/>
                </a:solidFill>
                <a:effectLst/>
                <a:latin typeface="+mn-lt"/>
                <a:ea typeface="+mn-ea"/>
                <a:cs typeface="+mn-cs"/>
              </a:rPr>
              <a:t> is the degree of consistency of a measure. A test will be reliable when it gives the same repeated result under the same conditions.</a:t>
            </a:r>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29</a:t>
            </a:fld>
            <a:endParaRPr lang="en-US"/>
          </a:p>
        </p:txBody>
      </p:sp>
    </p:spTree>
    <p:extLst>
      <p:ext uri="{BB962C8B-B14F-4D97-AF65-F5344CB8AC3E}">
        <p14:creationId xmlns:p14="http://schemas.microsoft.com/office/powerpoint/2010/main" val="1328243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استدعاء</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30</a:t>
            </a:fld>
            <a:endParaRPr lang="en-US"/>
          </a:p>
        </p:txBody>
      </p:sp>
    </p:spTree>
    <p:extLst>
      <p:ext uri="{BB962C8B-B14F-4D97-AF65-F5344CB8AC3E}">
        <p14:creationId xmlns:p14="http://schemas.microsoft.com/office/powerpoint/2010/main" val="2084909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C00000"/>
                </a:solidFill>
              </a:rPr>
              <a:t>Heterogeneity</a:t>
            </a:r>
            <a:r>
              <a:rPr lang="en-US" dirty="0">
                <a:solidFill>
                  <a:srgbClr val="C00000"/>
                </a:solidFill>
              </a:rPr>
              <a:t>: </a:t>
            </a:r>
            <a:r>
              <a:rPr lang="en-US" sz="1200" b="0" i="0" kern="1200" dirty="0">
                <a:solidFill>
                  <a:schemeClr val="tx1"/>
                </a:solidFill>
                <a:effectLst/>
                <a:latin typeface="+mn-lt"/>
                <a:ea typeface="+mn-ea"/>
                <a:cs typeface="+mn-cs"/>
              </a:rPr>
              <a:t>the quality or state of being diverse in character or content. </a:t>
            </a:r>
            <a:r>
              <a:rPr lang="ar-SA" sz="1200" b="0" i="0" kern="1200" dirty="0">
                <a:solidFill>
                  <a:schemeClr val="tx1"/>
                </a:solidFill>
                <a:effectLst/>
                <a:latin typeface="+mn-lt"/>
                <a:ea typeface="+mn-ea"/>
                <a:cs typeface="+mn-cs"/>
              </a:rPr>
              <a:t>عدم التجانس</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31</a:t>
            </a:fld>
            <a:endParaRPr lang="en-US"/>
          </a:p>
        </p:txBody>
      </p:sp>
    </p:spTree>
    <p:extLst>
      <p:ext uri="{BB962C8B-B14F-4D97-AF65-F5344CB8AC3E}">
        <p14:creationId xmlns:p14="http://schemas.microsoft.com/office/powerpoint/2010/main" val="19069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a:t>
            </a:fld>
            <a:endParaRPr lang="en-US"/>
          </a:p>
        </p:txBody>
      </p:sp>
    </p:spTree>
    <p:extLst>
      <p:ext uri="{BB962C8B-B14F-4D97-AF65-F5344CB8AC3E}">
        <p14:creationId xmlns:p14="http://schemas.microsoft.com/office/powerpoint/2010/main" val="1051886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32</a:t>
            </a:fld>
            <a:endParaRPr lang="en-US"/>
          </a:p>
        </p:txBody>
      </p:sp>
    </p:spTree>
    <p:extLst>
      <p:ext uri="{BB962C8B-B14F-4D97-AF65-F5344CB8AC3E}">
        <p14:creationId xmlns:p14="http://schemas.microsoft.com/office/powerpoint/2010/main" val="782499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address these challenges, we will need new tools and techniques as well as innovative ways of combining and using existing software engineering methods.</a:t>
            </a:r>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33</a:t>
            </a:fld>
            <a:endParaRPr lang="en-US"/>
          </a:p>
        </p:txBody>
      </p:sp>
    </p:spTree>
    <p:extLst>
      <p:ext uri="{BB962C8B-B14F-4D97-AF65-F5344CB8AC3E}">
        <p14:creationId xmlns:p14="http://schemas.microsoft.com/office/powerpoint/2010/main" val="3108248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34</a:t>
            </a:fld>
            <a:endParaRPr lang="en-US"/>
          </a:p>
        </p:txBody>
      </p:sp>
    </p:spTree>
    <p:extLst>
      <p:ext uri="{BB962C8B-B14F-4D97-AF65-F5344CB8AC3E}">
        <p14:creationId xmlns:p14="http://schemas.microsoft.com/office/powerpoint/2010/main" val="3027790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حزمة</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38</a:t>
            </a:fld>
            <a:endParaRPr lang="en-US"/>
          </a:p>
        </p:txBody>
      </p:sp>
    </p:spTree>
    <p:extLst>
      <p:ext uri="{BB962C8B-B14F-4D97-AF65-F5344CB8AC3E}">
        <p14:creationId xmlns:p14="http://schemas.microsoft.com/office/powerpoint/2010/main" val="167037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may run on special-purpose console hardware. </a:t>
            </a:r>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39</a:t>
            </a:fld>
            <a:endParaRPr lang="en-US"/>
          </a:p>
        </p:txBody>
      </p:sp>
    </p:spTree>
    <p:extLst>
      <p:ext uri="{BB962C8B-B14F-4D97-AF65-F5344CB8AC3E}">
        <p14:creationId xmlns:p14="http://schemas.microsoft.com/office/powerpoint/2010/main" val="381267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MATLAB</a:t>
            </a:r>
            <a:r>
              <a:rPr lang="en-US" sz="1200" b="0" i="0" kern="1200" dirty="0">
                <a:solidFill>
                  <a:schemeClr val="tx1"/>
                </a:solidFill>
                <a:effectLst/>
                <a:latin typeface="+mn-lt"/>
                <a:ea typeface="+mn-ea"/>
                <a:cs typeface="+mn-cs"/>
              </a:rPr>
              <a:t> is a programming and numeric computing platform used by millions of engineers and scientists to analyze data, develop algorithms, and create models.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40</a:t>
            </a:fld>
            <a:endParaRPr lang="en-US"/>
          </a:p>
        </p:txBody>
      </p:sp>
    </p:spTree>
    <p:extLst>
      <p:ext uri="{BB962C8B-B14F-4D97-AF65-F5344CB8AC3E}">
        <p14:creationId xmlns:p14="http://schemas.microsoft.com/office/powerpoint/2010/main" val="6500103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41</a:t>
            </a:fld>
            <a:endParaRPr lang="en-US"/>
          </a:p>
        </p:txBody>
      </p:sp>
    </p:spTree>
    <p:extLst>
      <p:ext uri="{BB962C8B-B14F-4D97-AF65-F5344CB8AC3E}">
        <p14:creationId xmlns:p14="http://schemas.microsoft.com/office/powerpoint/2010/main" val="2515051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Enterprise resource planning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ERP</a:t>
            </a:r>
            <a:r>
              <a:rPr lang="en-US" sz="1200" b="0" i="0" kern="1200" dirty="0">
                <a:solidFill>
                  <a:schemeClr val="tx1"/>
                </a:solidFill>
                <a:effectLst/>
                <a:latin typeface="+mn-lt"/>
                <a:ea typeface="+mn-ea"/>
                <a:cs typeface="+mn-cs"/>
              </a:rPr>
              <a:t>) refers to a type of </a:t>
            </a:r>
            <a:r>
              <a:rPr lang="en-US" sz="1200" b="1" i="0" kern="1200" dirty="0">
                <a:solidFill>
                  <a:schemeClr val="tx1"/>
                </a:solidFill>
                <a:effectLst/>
                <a:latin typeface="+mn-lt"/>
                <a:ea typeface="+mn-ea"/>
                <a:cs typeface="+mn-cs"/>
              </a:rPr>
              <a:t>software</a:t>
            </a:r>
            <a:r>
              <a:rPr lang="en-US" sz="1200" b="0" i="0" kern="1200" dirty="0">
                <a:solidFill>
                  <a:schemeClr val="tx1"/>
                </a:solidFill>
                <a:effectLst/>
                <a:latin typeface="+mn-lt"/>
                <a:ea typeface="+mn-ea"/>
                <a:cs typeface="+mn-cs"/>
              </a:rPr>
              <a:t> that organizations use to manage day-to-day business activities.</a:t>
            </a:r>
            <a:endParaRPr lang="en-US" dirty="0"/>
          </a:p>
          <a:p>
            <a:r>
              <a:rPr lang="en-US" dirty="0"/>
              <a:t>ERP such as systems from SAP and Oracle.</a:t>
            </a:r>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42</a:t>
            </a:fld>
            <a:endParaRPr lang="en-US"/>
          </a:p>
        </p:txBody>
      </p:sp>
    </p:spTree>
    <p:extLst>
      <p:ext uri="{BB962C8B-B14F-4D97-AF65-F5344CB8AC3E}">
        <p14:creationId xmlns:p14="http://schemas.microsoft.com/office/powerpoint/2010/main" val="905955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43</a:t>
            </a:fld>
            <a:endParaRPr lang="en-US"/>
          </a:p>
        </p:txBody>
      </p:sp>
    </p:spTree>
    <p:extLst>
      <p:ext uri="{BB962C8B-B14F-4D97-AF65-F5344CB8AC3E}">
        <p14:creationId xmlns:p14="http://schemas.microsoft.com/office/powerpoint/2010/main" val="1585897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cs typeface="Arial"/>
              </a:rPr>
              <a:t>deliver the required functionality and performance to the user and should be maintainable, dependable</a:t>
            </a:r>
            <a:endParaRPr lang="en-US" sz="1200" b="0" i="0" kern="1200" dirty="0">
              <a:solidFill>
                <a:schemeClr val="tx1"/>
              </a:solidFill>
              <a:effectLst/>
              <a:latin typeface="+mn-lt"/>
              <a:ea typeface="+mn-ea"/>
              <a:cs typeface="+mn-cs"/>
            </a:endParaRPr>
          </a:p>
          <a:p>
            <a:pPr rtl="1"/>
            <a:r>
              <a:rPr lang="ar-SA" sz="1200" b="0" i="0" kern="1200" dirty="0">
                <a:solidFill>
                  <a:schemeClr val="tx1"/>
                </a:solidFill>
                <a:effectLst/>
                <a:latin typeface="+mn-lt"/>
                <a:ea typeface="+mn-ea"/>
                <a:cs typeface="+mn-cs"/>
              </a:rPr>
              <a:t>جدير </a:t>
            </a:r>
            <a:r>
              <a:rPr lang="ar-SA" sz="1200" b="0" i="0" kern="1200" dirty="0" err="1">
                <a:solidFill>
                  <a:schemeClr val="tx1"/>
                </a:solidFill>
                <a:effectLst/>
                <a:latin typeface="+mn-lt"/>
                <a:ea typeface="+mn-ea"/>
                <a:cs typeface="+mn-cs"/>
              </a:rPr>
              <a:t>بالثقه</a:t>
            </a:r>
            <a:endParaRPr lang="ar-SA" sz="1200" b="0" i="0" kern="1200" dirty="0">
              <a:solidFill>
                <a:schemeClr val="tx1"/>
              </a:solidFill>
              <a:effectLst/>
              <a:latin typeface="+mn-lt"/>
              <a:ea typeface="+mn-ea"/>
              <a:cs typeface="+mn-cs"/>
            </a:endParaRPr>
          </a:p>
          <a:p>
            <a:r>
              <a:rPr lang="en-GB" sz="1200" dirty="0">
                <a:latin typeface="Arial"/>
                <a:cs typeface="Arial"/>
              </a:rPr>
              <a:t> and usable</a:t>
            </a:r>
            <a:br>
              <a:rPr lang="en-GB" sz="1200" dirty="0">
                <a:latin typeface="Arial"/>
                <a:cs typeface="Arial"/>
              </a:rPr>
            </a:br>
            <a:br>
              <a:rPr lang="en-GB" sz="1200" dirty="0">
                <a:latin typeface="Arial"/>
                <a:cs typeface="Arial"/>
              </a:rPr>
            </a:br>
            <a:r>
              <a:rPr lang="en-GB" sz="1200" dirty="0">
                <a:latin typeface="Arial"/>
                <a:cs typeface="Arial"/>
              </a:rPr>
              <a:t>Efficient: high speed, high quality, low cost.</a:t>
            </a:r>
          </a:p>
        </p:txBody>
      </p:sp>
      <p:sp>
        <p:nvSpPr>
          <p:cNvPr id="4" name="Slide Number Placeholder 3"/>
          <p:cNvSpPr>
            <a:spLocks noGrp="1"/>
          </p:cNvSpPr>
          <p:nvPr>
            <p:ph type="sldNum" sz="quarter" idx="5"/>
          </p:nvPr>
        </p:nvSpPr>
        <p:spPr/>
        <p:txBody>
          <a:bodyPr/>
          <a:lstStyle/>
          <a:p>
            <a:fld id="{AB959945-7217-484B-8E74-88DC87A74BB0}" type="slidenum">
              <a:rPr lang="en-US" smtClean="0"/>
              <a:pPr/>
              <a:t>44</a:t>
            </a:fld>
            <a:endParaRPr lang="en-US"/>
          </a:p>
        </p:txBody>
      </p:sp>
    </p:spTree>
    <p:extLst>
      <p:ext uri="{BB962C8B-B14F-4D97-AF65-F5344CB8AC3E}">
        <p14:creationId xmlns:p14="http://schemas.microsoft.com/office/powerpoint/2010/main" val="255977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Expenditure </a:t>
            </a:r>
            <a:r>
              <a:rPr lang="ar-SA" dirty="0"/>
              <a:t>مصروفات</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Worldwide IT spending is projected to total $4.6 trillion in 2023</a:t>
            </a:r>
          </a:p>
        </p:txBody>
      </p:sp>
      <p:sp>
        <p:nvSpPr>
          <p:cNvPr id="4" name="Slide Number Placeholder 3"/>
          <p:cNvSpPr>
            <a:spLocks noGrp="1"/>
          </p:cNvSpPr>
          <p:nvPr>
            <p:ph type="sldNum" sz="quarter" idx="5"/>
          </p:nvPr>
        </p:nvSpPr>
        <p:spPr/>
        <p:txBody>
          <a:bodyPr/>
          <a:lstStyle/>
          <a:p>
            <a:fld id="{AB959945-7217-484B-8E74-88DC87A74BB0}" type="slidenum">
              <a:rPr lang="en-US" smtClean="0"/>
              <a:pPr/>
              <a:t>4</a:t>
            </a:fld>
            <a:endParaRPr lang="en-US"/>
          </a:p>
        </p:txBody>
      </p:sp>
    </p:spTree>
    <p:extLst>
      <p:ext uri="{BB962C8B-B14F-4D97-AF65-F5344CB8AC3E}">
        <p14:creationId xmlns:p14="http://schemas.microsoft.com/office/powerpoint/2010/main" val="334635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45</a:t>
            </a:fld>
            <a:endParaRPr lang="en-US"/>
          </a:p>
        </p:txBody>
      </p:sp>
    </p:spTree>
    <p:extLst>
      <p:ext uri="{BB962C8B-B14F-4D97-AF65-F5344CB8AC3E}">
        <p14:creationId xmlns:p14="http://schemas.microsoft.com/office/powerpoint/2010/main" val="639441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46</a:t>
            </a:fld>
            <a:endParaRPr lang="en-US"/>
          </a:p>
        </p:txBody>
      </p:sp>
    </p:spTree>
    <p:extLst>
      <p:ext uri="{BB962C8B-B14F-4D97-AF65-F5344CB8AC3E}">
        <p14:creationId xmlns:p14="http://schemas.microsoft.com/office/powerpoint/2010/main" val="4237218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Arial"/>
              <a:cs typeface="Arial"/>
            </a:endParaRPr>
          </a:p>
        </p:txBody>
      </p:sp>
      <p:sp>
        <p:nvSpPr>
          <p:cNvPr id="4" name="Slide Number Placeholder 3"/>
          <p:cNvSpPr>
            <a:spLocks noGrp="1"/>
          </p:cNvSpPr>
          <p:nvPr>
            <p:ph type="sldNum" sz="quarter" idx="5"/>
          </p:nvPr>
        </p:nvSpPr>
        <p:spPr/>
        <p:txBody>
          <a:bodyPr/>
          <a:lstStyle/>
          <a:p>
            <a:fld id="{AB959945-7217-484B-8E74-88DC87A74BB0}" type="slidenum">
              <a:rPr lang="en-US" smtClean="0"/>
              <a:pPr/>
              <a:t>47</a:t>
            </a:fld>
            <a:endParaRPr lang="en-US"/>
          </a:p>
        </p:txBody>
      </p:sp>
    </p:spTree>
    <p:extLst>
      <p:ext uri="{BB962C8B-B14F-4D97-AF65-F5344CB8AC3E}">
        <p14:creationId xmlns:p14="http://schemas.microsoft.com/office/powerpoint/2010/main" val="735517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Ajax </a:t>
            </a:r>
            <a:r>
              <a:rPr lang="en-US" sz="1200" b="0" i="0" kern="1200" dirty="0">
                <a:solidFill>
                  <a:schemeClr val="tx1"/>
                </a:solidFill>
                <a:effectLst/>
                <a:latin typeface="+mn-lt"/>
                <a:ea typeface="+mn-ea"/>
                <a:cs typeface="+mn-cs"/>
              </a:rPr>
              <a:t>is a set of web development techniques that uses various web technologies on the client-side to create asynchronous web applications.</a:t>
            </a:r>
          </a:p>
          <a:p>
            <a:r>
              <a:rPr lang="en-US" sz="1200" b="1"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HyperText</a:t>
            </a:r>
            <a:r>
              <a:rPr lang="en-US" sz="1200" b="1" i="0" kern="1200" dirty="0">
                <a:solidFill>
                  <a:schemeClr val="tx1"/>
                </a:solidFill>
                <a:effectLst/>
                <a:latin typeface="+mn-lt"/>
                <a:ea typeface="+mn-ea"/>
                <a:cs typeface="+mn-cs"/>
              </a:rPr>
              <a:t> Markup Language or HTML </a:t>
            </a:r>
            <a:r>
              <a:rPr lang="en-US" sz="1200" b="0" i="0" kern="1200" dirty="0">
                <a:solidFill>
                  <a:schemeClr val="tx1"/>
                </a:solidFill>
                <a:effectLst/>
                <a:latin typeface="+mn-lt"/>
                <a:ea typeface="+mn-ea"/>
                <a:cs typeface="+mn-cs"/>
              </a:rPr>
              <a:t>is the standard markup language for documents designed to be displayed in a web browser. It defines the meaning and structure of web content.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48</a:t>
            </a:fld>
            <a:endParaRPr lang="en-US"/>
          </a:p>
        </p:txBody>
      </p:sp>
    </p:spTree>
    <p:extLst>
      <p:ext uri="{BB962C8B-B14F-4D97-AF65-F5344CB8AC3E}">
        <p14:creationId xmlns:p14="http://schemas.microsoft.com/office/powerpoint/2010/main" val="986167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any Questions?</a:t>
            </a:r>
          </a:p>
        </p:txBody>
      </p:sp>
      <p:sp>
        <p:nvSpPr>
          <p:cNvPr id="4" name="Slide Number Placeholder 3"/>
          <p:cNvSpPr>
            <a:spLocks noGrp="1"/>
          </p:cNvSpPr>
          <p:nvPr>
            <p:ph type="sldNum" sz="quarter" idx="5"/>
          </p:nvPr>
        </p:nvSpPr>
        <p:spPr/>
        <p:txBody>
          <a:bodyPr/>
          <a:lstStyle/>
          <a:p>
            <a:fld id="{AB959945-7217-484B-8E74-88DC87A74BB0}" type="slidenum">
              <a:rPr lang="en-US" smtClean="0"/>
              <a:pPr/>
              <a:t>49</a:t>
            </a:fld>
            <a:endParaRPr lang="en-US"/>
          </a:p>
        </p:txBody>
      </p:sp>
    </p:spTree>
    <p:extLst>
      <p:ext uri="{BB962C8B-B14F-4D97-AF65-F5344CB8AC3E}">
        <p14:creationId xmlns:p14="http://schemas.microsoft.com/office/powerpoint/2010/main" val="202373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a:solidFill>
                  <a:schemeClr val="tx1"/>
                </a:solidFill>
                <a:effectLst/>
                <a:latin typeface="+mn-lt"/>
                <a:ea typeface="+mn-ea"/>
                <a:cs typeface="+mn-cs"/>
              </a:rPr>
              <a:t>As of 2021, the global tech industry is worth roughly $5.2 trillion</a:t>
            </a:r>
          </a:p>
          <a:p>
            <a:r>
              <a:rPr lang="en-US" sz="1200" b="1" i="0" kern="1200" dirty="0" err="1">
                <a:solidFill>
                  <a:schemeClr val="tx1"/>
                </a:solidFill>
                <a:effectLst/>
                <a:latin typeface="+mn-lt"/>
                <a:ea typeface="+mn-ea"/>
                <a:cs typeface="+mn-cs"/>
              </a:rPr>
              <a:t>FaceBook</a:t>
            </a:r>
            <a:r>
              <a:rPr lang="en-US" sz="1200" b="1" i="0" kern="1200" dirty="0">
                <a:solidFill>
                  <a:schemeClr val="tx1"/>
                </a:solidFill>
                <a:effectLst/>
                <a:latin typeface="+mn-lt"/>
                <a:ea typeface="+mn-ea"/>
                <a:cs typeface="+mn-cs"/>
              </a:rPr>
              <a:t>: $71B</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5</a:t>
            </a:fld>
            <a:endParaRPr lang="en-US"/>
          </a:p>
        </p:txBody>
      </p:sp>
    </p:spTree>
    <p:extLst>
      <p:ext uri="{BB962C8B-B14F-4D97-AF65-F5344CB8AC3E}">
        <p14:creationId xmlns:p14="http://schemas.microsoft.com/office/powerpoint/2010/main" val="2428481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Expenditure </a:t>
            </a:r>
            <a:r>
              <a:rPr lang="ar-SA" dirty="0"/>
              <a:t>مصروفات</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Worldwide IT spending is projected to total $4.6 trillion in 2023</a:t>
            </a:r>
          </a:p>
        </p:txBody>
      </p:sp>
      <p:sp>
        <p:nvSpPr>
          <p:cNvPr id="4" name="Slide Number Placeholder 3"/>
          <p:cNvSpPr>
            <a:spLocks noGrp="1"/>
          </p:cNvSpPr>
          <p:nvPr>
            <p:ph type="sldNum" sz="quarter" idx="5"/>
          </p:nvPr>
        </p:nvSpPr>
        <p:spPr/>
        <p:txBody>
          <a:bodyPr/>
          <a:lstStyle/>
          <a:p>
            <a:fld id="{AB959945-7217-484B-8E74-88DC87A74BB0}" type="slidenum">
              <a:rPr lang="en-US" smtClean="0"/>
              <a:pPr/>
              <a:t>6</a:t>
            </a:fld>
            <a:endParaRPr lang="en-US"/>
          </a:p>
        </p:txBody>
      </p:sp>
    </p:spTree>
    <p:extLst>
      <p:ext uri="{BB962C8B-B14F-4D97-AF65-F5344CB8AC3E}">
        <p14:creationId xmlns:p14="http://schemas.microsoft.com/office/powerpoint/2010/main" val="407423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standard age of any software is considered up to 10 to 15 years.</a:t>
            </a:r>
          </a:p>
          <a:p>
            <a:r>
              <a:rPr lang="en-US" sz="1200" b="0" i="0" kern="1200" dirty="0">
                <a:solidFill>
                  <a:schemeClr val="tx1"/>
                </a:solidFill>
                <a:effectLst/>
                <a:latin typeface="+mn-lt"/>
                <a:ea typeface="+mn-ea"/>
                <a:cs typeface="+mn-cs"/>
              </a:rPr>
              <a:t>Older </a:t>
            </a:r>
            <a:r>
              <a:rPr lang="en-US" sz="1200" b="0" i="0" kern="1200" dirty="0" err="1">
                <a:solidFill>
                  <a:schemeClr val="tx1"/>
                </a:solidFill>
                <a:effectLst/>
                <a:latin typeface="+mn-lt"/>
                <a:ea typeface="+mn-ea"/>
                <a:cs typeface="+mn-cs"/>
              </a:rPr>
              <a:t>softwares</a:t>
            </a:r>
            <a:r>
              <a:rPr lang="en-US" sz="1200" b="0" i="0" kern="1200" dirty="0">
                <a:solidFill>
                  <a:schemeClr val="tx1"/>
                </a:solidFill>
                <a:effectLst/>
                <a:latin typeface="+mn-lt"/>
                <a:ea typeface="+mn-ea"/>
                <a:cs typeface="+mn-cs"/>
              </a:rPr>
              <a:t>, which were meant to work on slow machines with less memory and storage capacity cannot keep themselves challenging against newly coming enhanced </a:t>
            </a:r>
            <a:r>
              <a:rPr lang="en-US" sz="1200" b="0" i="0" kern="1200" dirty="0" err="1">
                <a:solidFill>
                  <a:schemeClr val="tx1"/>
                </a:solidFill>
                <a:effectLst/>
                <a:latin typeface="+mn-lt"/>
                <a:ea typeface="+mn-ea"/>
                <a:cs typeface="+mn-cs"/>
              </a:rPr>
              <a:t>softwares</a:t>
            </a:r>
            <a:r>
              <a:rPr lang="en-US" sz="1200" b="0" i="0" kern="1200" dirty="0">
                <a:solidFill>
                  <a:schemeClr val="tx1"/>
                </a:solidFill>
                <a:effectLst/>
                <a:latin typeface="+mn-lt"/>
                <a:ea typeface="+mn-ea"/>
                <a:cs typeface="+mn-cs"/>
              </a:rPr>
              <a:t> on modern hardware.</a:t>
            </a:r>
          </a:p>
          <a:p>
            <a:r>
              <a:rPr lang="en-US" sz="1200" b="0" i="0" kern="1200" dirty="0">
                <a:solidFill>
                  <a:schemeClr val="tx1"/>
                </a:solidFill>
                <a:effectLst/>
                <a:latin typeface="+mn-lt"/>
                <a:ea typeface="+mn-ea"/>
                <a:cs typeface="+mn-cs"/>
              </a:rPr>
              <a:t>As technology advances, it becomes costly to maintain old software.</a:t>
            </a:r>
          </a:p>
          <a:p>
            <a:r>
              <a:rPr lang="en-US" sz="1200" b="0" i="0" kern="1200" dirty="0">
                <a:solidFill>
                  <a:schemeClr val="tx1"/>
                </a:solidFill>
                <a:effectLst/>
                <a:latin typeface="+mn-lt"/>
                <a:ea typeface="+mn-ea"/>
                <a:cs typeface="+mn-cs"/>
              </a:rPr>
              <a:t>Most maintenance engineers are newbie and use trial and error method to rectify problem.</a:t>
            </a:r>
          </a:p>
          <a:p>
            <a:r>
              <a:rPr lang="en-US" sz="1200" b="0" i="0" kern="1200" dirty="0">
                <a:solidFill>
                  <a:schemeClr val="tx1"/>
                </a:solidFill>
                <a:effectLst/>
                <a:latin typeface="+mn-lt"/>
                <a:ea typeface="+mn-ea"/>
                <a:cs typeface="+mn-cs"/>
              </a:rPr>
              <a:t>Often, changes made can easily hurt the original structure of the software, making it hard for any subsequent changes.</a:t>
            </a:r>
          </a:p>
          <a:p>
            <a:r>
              <a:rPr lang="en-US" sz="1200" b="0" i="0" kern="1200" dirty="0">
                <a:solidFill>
                  <a:schemeClr val="tx1"/>
                </a:solidFill>
                <a:effectLst/>
                <a:latin typeface="+mn-lt"/>
                <a:ea typeface="+mn-ea"/>
                <a:cs typeface="+mn-cs"/>
              </a:rPr>
              <a:t>Changes are often left undocumented which may cause more conflicts in future.</a:t>
            </a:r>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8</a:t>
            </a:fld>
            <a:endParaRPr lang="en-US"/>
          </a:p>
        </p:txBody>
      </p:sp>
    </p:spTree>
    <p:extLst>
      <p:ext uri="{BB962C8B-B14F-4D97-AF65-F5344CB8AC3E}">
        <p14:creationId xmlns:p14="http://schemas.microsoft.com/office/powerpoint/2010/main" val="2744625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9</a:t>
            </a:fld>
            <a:endParaRPr lang="en-US"/>
          </a:p>
        </p:txBody>
      </p:sp>
    </p:spTree>
    <p:extLst>
      <p:ext uri="{BB962C8B-B14F-4D97-AF65-F5344CB8AC3E}">
        <p14:creationId xmlns:p14="http://schemas.microsoft.com/office/powerpoint/2010/main" val="134398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10</a:t>
            </a:fld>
            <a:endParaRPr lang="en-US"/>
          </a:p>
        </p:txBody>
      </p:sp>
    </p:spTree>
    <p:extLst>
      <p:ext uri="{BB962C8B-B14F-4D97-AF65-F5344CB8AC3E}">
        <p14:creationId xmlns:p14="http://schemas.microsoft.com/office/powerpoint/2010/main" val="3822663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dirty="0">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1394220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504414"/>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14306049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956" y="188640"/>
            <a:ext cx="8735888" cy="10668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228600" y="1371600"/>
            <a:ext cx="86106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47456820"/>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4926908"/>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6354275"/>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63248345"/>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797984"/>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6771066"/>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46128682"/>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679831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49677376"/>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6940184"/>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98021759"/>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194996880"/>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3022748827"/>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2844348648"/>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673294743"/>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2431732729"/>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978746972"/>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38620569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666324575"/>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1766707855"/>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452579808"/>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110139324"/>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1698652"/>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38482364"/>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3161478"/>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4185520"/>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54878452"/>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968009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736310"/>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1627763"/>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7407949"/>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91999752"/>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868246"/>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03425495"/>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470731054"/>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852116492"/>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969844510"/>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30727074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13182394"/>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986152822"/>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062486270"/>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018878341"/>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98364453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968205396"/>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188945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6784263"/>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49137394"/>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743417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046950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454262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8563842"/>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4580434"/>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4604124"/>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1290896"/>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7256847"/>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7269631"/>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74391"/>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548295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484604"/>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56305679"/>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94105328"/>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4969480"/>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185131"/>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4230101"/>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35113"/>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95070776"/>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3503890"/>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2264721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6397697"/>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71724017"/>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54423395"/>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58492406"/>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8364639"/>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0208953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145028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5437046"/>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55617253"/>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6256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2090546"/>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9100005"/>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5056819"/>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6412476"/>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8089379"/>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5081763"/>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8603731"/>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8735776"/>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66877"/>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633359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1804900"/>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67627032"/>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867705307"/>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909213287"/>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04551678"/>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52114607"/>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396304225"/>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686446272"/>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4147850429"/>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7278271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402603565"/>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41652260"/>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30238494"/>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27273774"/>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1525032"/>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407841"/>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8197304"/>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5844893"/>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6572785"/>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249001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4392628"/>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3930839"/>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663424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cstate="screen">
            <a:extLst>
              <a:ext uri="{28A0092B-C50C-407E-A947-70E740481C1C}">
                <a14:useLocalDpi xmlns:a14="http://schemas.microsoft.com/office/drawing/2010/main"/>
              </a:ext>
            </a:extLst>
          </a:blip>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cstate="screen">
            <a:lum bright="-8000"/>
            <a:extLst>
              <a:ext uri="{28A0092B-C50C-407E-A947-70E740481C1C}">
                <a14:useLocalDpi xmlns:a14="http://schemas.microsoft.com/office/drawing/2010/main"/>
              </a:ext>
            </a:extLst>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2.pn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2.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image" Target="../media/image2.pn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8.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9.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20.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image" Target="../media/image2.png"/><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1.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2.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theme" Target="../theme/theme23.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heme" Target="../theme/theme2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4"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image" Target="../media/image2.png"/><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26.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image" Target="../media/image2.png"/><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heme" Target="../theme/theme27.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image" Target="../media/image2.png"/><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theme" Target="../theme/theme28.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theme" Target="../theme/theme2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image" Target="../media/image2.png"/><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theme" Target="../theme/theme30.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2.xml"/><Relationship Id="rId3" Type="http://schemas.openxmlformats.org/officeDocument/2006/relationships/slideLayout" Target="../slideLayouts/slideLayout327.xml"/><Relationship Id="rId7" Type="http://schemas.openxmlformats.org/officeDocument/2006/relationships/slideLayout" Target="../slideLayouts/slideLayout331.xml"/><Relationship Id="rId12" Type="http://schemas.openxmlformats.org/officeDocument/2006/relationships/theme" Target="../theme/theme31.xml"/><Relationship Id="rId2" Type="http://schemas.openxmlformats.org/officeDocument/2006/relationships/slideLayout" Target="../slideLayouts/slideLayout326.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5" Type="http://schemas.openxmlformats.org/officeDocument/2006/relationships/slideLayout" Target="../slideLayouts/slideLayout329.xml"/><Relationship Id="rId10" Type="http://schemas.openxmlformats.org/officeDocument/2006/relationships/slideLayout" Target="../slideLayouts/slideLayout334.xml"/><Relationship Id="rId4" Type="http://schemas.openxmlformats.org/officeDocument/2006/relationships/slideLayout" Target="../slideLayouts/slideLayout328.xml"/><Relationship Id="rId9" Type="http://schemas.openxmlformats.org/officeDocument/2006/relationships/slideLayout" Target="../slideLayouts/slideLayout33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image" Target="../media/image2.png"/><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theme" Target="../theme/theme32.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image" Target="../media/image2.png"/><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theme" Target="../theme/theme33.xml"/><Relationship Id="rId2" Type="http://schemas.openxmlformats.org/officeDocument/2006/relationships/slideLayout" Target="../slideLayouts/slideLayout348.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0" Type="http://schemas.openxmlformats.org/officeDocument/2006/relationships/slideLayout" Target="../slideLayouts/slideLayout356.xml"/><Relationship Id="rId4" Type="http://schemas.openxmlformats.org/officeDocument/2006/relationships/slideLayout" Target="../slideLayouts/slideLayout350.xml"/><Relationship Id="rId9" Type="http://schemas.openxmlformats.org/officeDocument/2006/relationships/slideLayout" Target="../slideLayouts/slideLayout35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image" Target="../media/image2.png"/><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34.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image" Target="../media/image2.png"/><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theme" Target="../theme/theme35.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7.xml"/><Relationship Id="rId3" Type="http://schemas.openxmlformats.org/officeDocument/2006/relationships/slideLayout" Target="../slideLayouts/slideLayout382.xml"/><Relationship Id="rId7" Type="http://schemas.openxmlformats.org/officeDocument/2006/relationships/slideLayout" Target="../slideLayouts/slideLayout386.xml"/><Relationship Id="rId12" Type="http://schemas.openxmlformats.org/officeDocument/2006/relationships/theme" Target="../theme/theme36.xml"/><Relationship Id="rId2" Type="http://schemas.openxmlformats.org/officeDocument/2006/relationships/slideLayout" Target="../slideLayouts/slideLayout381.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0" Type="http://schemas.openxmlformats.org/officeDocument/2006/relationships/slideLayout" Target="../slideLayouts/slideLayout389.xml"/><Relationship Id="rId4" Type="http://schemas.openxmlformats.org/officeDocument/2006/relationships/slideLayout" Target="../slideLayouts/slideLayout383.xml"/><Relationship Id="rId9" Type="http://schemas.openxmlformats.org/officeDocument/2006/relationships/slideLayout" Target="../slideLayouts/slideLayout38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8.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theme" Target="../theme/theme37.xml"/><Relationship Id="rId2" Type="http://schemas.openxmlformats.org/officeDocument/2006/relationships/slideLayout" Target="../slideLayouts/slideLayout392.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9.xml"/><Relationship Id="rId13" Type="http://schemas.openxmlformats.org/officeDocument/2006/relationships/image" Target="../media/image2.png"/><Relationship Id="rId3" Type="http://schemas.openxmlformats.org/officeDocument/2006/relationships/slideLayout" Target="../slideLayouts/slideLayout404.xml"/><Relationship Id="rId7" Type="http://schemas.openxmlformats.org/officeDocument/2006/relationships/slideLayout" Target="../slideLayouts/slideLayout408.xml"/><Relationship Id="rId12" Type="http://schemas.openxmlformats.org/officeDocument/2006/relationships/theme" Target="../theme/theme38.xml"/><Relationship Id="rId2" Type="http://schemas.openxmlformats.org/officeDocument/2006/relationships/slideLayout" Target="../slideLayouts/slideLayout403.xml"/><Relationship Id="rId1" Type="http://schemas.openxmlformats.org/officeDocument/2006/relationships/slideLayout" Target="../slideLayouts/slideLayout402.xml"/><Relationship Id="rId6" Type="http://schemas.openxmlformats.org/officeDocument/2006/relationships/slideLayout" Target="../slideLayouts/slideLayout407.xml"/><Relationship Id="rId11" Type="http://schemas.openxmlformats.org/officeDocument/2006/relationships/slideLayout" Target="../slideLayouts/slideLayout412.xml"/><Relationship Id="rId5" Type="http://schemas.openxmlformats.org/officeDocument/2006/relationships/slideLayout" Target="../slideLayouts/slideLayout406.xml"/><Relationship Id="rId10" Type="http://schemas.openxmlformats.org/officeDocument/2006/relationships/slideLayout" Target="../slideLayouts/slideLayout411.xml"/><Relationship Id="rId4" Type="http://schemas.openxmlformats.org/officeDocument/2006/relationships/slideLayout" Target="../slideLayouts/slideLayout405.xml"/><Relationship Id="rId9" Type="http://schemas.openxmlformats.org/officeDocument/2006/relationships/slideLayout" Target="../slideLayouts/slideLayout41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theme" Target="../theme/theme39.xml"/><Relationship Id="rId2" Type="http://schemas.openxmlformats.org/officeDocument/2006/relationships/slideLayout" Target="../slideLayouts/slideLayout414.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image" Target="../media/image2.png"/><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theme" Target="../theme/theme40.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image" Target="../media/image2.png"/><Relationship Id="rId3" Type="http://schemas.openxmlformats.org/officeDocument/2006/relationships/slideLayout" Target="../slideLayouts/slideLayout437.xml"/><Relationship Id="rId7" Type="http://schemas.openxmlformats.org/officeDocument/2006/relationships/slideLayout" Target="../slideLayouts/slideLayout441.xml"/><Relationship Id="rId12" Type="http://schemas.openxmlformats.org/officeDocument/2006/relationships/theme" Target="../theme/theme41.xml"/><Relationship Id="rId2" Type="http://schemas.openxmlformats.org/officeDocument/2006/relationships/slideLayout" Target="../slideLayouts/slideLayout436.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0" Type="http://schemas.openxmlformats.org/officeDocument/2006/relationships/slideLayout" Target="../slideLayouts/slideLayout444.xml"/><Relationship Id="rId4" Type="http://schemas.openxmlformats.org/officeDocument/2006/relationships/slideLayout" Target="../slideLayouts/slideLayout438.xml"/><Relationship Id="rId9" Type="http://schemas.openxmlformats.org/officeDocument/2006/relationships/slideLayout" Target="../slideLayouts/slideLayout443.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image" Target="../media/image2.png"/><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theme" Target="../theme/theme42.xml"/><Relationship Id="rId2" Type="http://schemas.openxmlformats.org/officeDocument/2006/relationships/slideLayout" Target="../slideLayouts/slideLayout447.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image" Target="../media/image2.png"/><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3.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image" Target="../media/image2.png"/><Relationship Id="rId3" Type="http://schemas.openxmlformats.org/officeDocument/2006/relationships/slideLayout" Target="../slideLayouts/slideLayout470.xml"/><Relationship Id="rId7" Type="http://schemas.openxmlformats.org/officeDocument/2006/relationships/slideLayout" Target="../slideLayouts/slideLayout474.xml"/><Relationship Id="rId12" Type="http://schemas.openxmlformats.org/officeDocument/2006/relationships/theme" Target="../theme/theme44.xml"/><Relationship Id="rId2" Type="http://schemas.openxmlformats.org/officeDocument/2006/relationships/slideLayout" Target="../slideLayouts/slideLayout469.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0" Type="http://schemas.openxmlformats.org/officeDocument/2006/relationships/slideLayout" Target="../slideLayouts/slideLayout477.xml"/><Relationship Id="rId4" Type="http://schemas.openxmlformats.org/officeDocument/2006/relationships/slideLayout" Target="../slideLayouts/slideLayout471.xml"/><Relationship Id="rId9" Type="http://schemas.openxmlformats.org/officeDocument/2006/relationships/slideLayout" Target="../slideLayouts/slideLayout47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5.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8.xml"/><Relationship Id="rId13" Type="http://schemas.openxmlformats.org/officeDocument/2006/relationships/image" Target="../media/image2.png"/><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theme" Target="../theme/theme46.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image" Target="../media/image2.png"/><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theme" Target="../theme/theme47.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6.emf"/><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image" Target="../media/image5.png"/><Relationship Id="rId2" Type="http://schemas.openxmlformats.org/officeDocument/2006/relationships/slideLayout" Target="../slideLayouts/slideLayout60.xml"/><Relationship Id="rId16" Type="http://schemas.openxmlformats.org/officeDocument/2006/relationships/image" Target="../media/image4.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3.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2.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3" name="Picture 2">
            <a:extLst>
              <a:ext uri="{FF2B5EF4-FFF2-40B4-BE49-F238E27FC236}">
                <a16:creationId xmlns:a16="http://schemas.microsoft.com/office/drawing/2014/main" id="{E7E27E65-E93F-0741-81BD-1FC88DEA7C5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58479" y="114583"/>
            <a:ext cx="780721" cy="78072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dirty="0">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9289" r:id="rId1"/>
    <p:sldLayoutId id="2147489290" r:id="rId2"/>
    <p:sldLayoutId id="2147489291" r:id="rId3"/>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hf hdr="0" ftr="0" dt="0"/>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626765284"/>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483791172"/>
      </p:ext>
    </p:extLst>
  </p:cSld>
  <p:clrMap bg1="lt1" tx1="dk1" bg2="lt2" tx2="dk2" accent1="accent1" accent2="accent2" accent3="accent3" accent4="accent4" accent5="accent5" accent6="accent6" hlink="hlink" folHlink="folHlink"/>
  <p:sldLayoutIdLst>
    <p:sldLayoutId id="2147488341" r:id="rId1"/>
    <p:sldLayoutId id="2147488342" r:id="rId2"/>
    <p:sldLayoutId id="2147488343" r:id="rId3"/>
    <p:sldLayoutId id="2147488344" r:id="rId4"/>
    <p:sldLayoutId id="2147488345" r:id="rId5"/>
    <p:sldLayoutId id="2147488346" r:id="rId6"/>
    <p:sldLayoutId id="2147488347" r:id="rId7"/>
    <p:sldLayoutId id="2147488348" r:id="rId8"/>
    <p:sldLayoutId id="2147488349" r:id="rId9"/>
    <p:sldLayoutId id="2147488350" r:id="rId10"/>
    <p:sldLayoutId id="214748835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41121451"/>
      </p:ext>
    </p:extLst>
  </p:cSld>
  <p:clrMap bg1="lt1" tx1="dk1" bg2="lt2" tx2="dk2" accent1="accent1" accent2="accent2" accent3="accent3" accent4="accent4" accent5="accent5" accent6="accent6" hlink="hlink" folHlink="folHlink"/>
  <p:sldLayoutIdLst>
    <p:sldLayoutId id="2147488379" r:id="rId1"/>
    <p:sldLayoutId id="2147488380" r:id="rId2"/>
    <p:sldLayoutId id="2147488381" r:id="rId3"/>
    <p:sldLayoutId id="2147488382" r:id="rId4"/>
    <p:sldLayoutId id="2147488383" r:id="rId5"/>
    <p:sldLayoutId id="2147488384" r:id="rId6"/>
    <p:sldLayoutId id="2147488385" r:id="rId7"/>
    <p:sldLayoutId id="2147488386" r:id="rId8"/>
    <p:sldLayoutId id="2147488387" r:id="rId9"/>
    <p:sldLayoutId id="2147488388" r:id="rId10"/>
    <p:sldLayoutId id="214748838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dirty="0"/>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072707315"/>
      </p:ext>
    </p:extLst>
  </p:cSld>
  <p:clrMap bg1="lt1" tx1="dk1" bg2="lt2" tx2="dk2" accent1="accent1" accent2="accent2" accent3="accent3" accent4="accent4" accent5="accent5" accent6="accent6" hlink="hlink" folHlink="folHlink"/>
  <p:sldLayoutIdLst>
    <p:sldLayoutId id="2147488560" r:id="rId1"/>
    <p:sldLayoutId id="2147488561" r:id="rId2"/>
    <p:sldLayoutId id="2147488562" r:id="rId3"/>
    <p:sldLayoutId id="2147488563" r:id="rId4"/>
    <p:sldLayoutId id="2147488564" r:id="rId5"/>
    <p:sldLayoutId id="2147488565" r:id="rId6"/>
    <p:sldLayoutId id="2147488566" r:id="rId7"/>
    <p:sldLayoutId id="2147488567" r:id="rId8"/>
    <p:sldLayoutId id="2147488568" r:id="rId9"/>
    <p:sldLayoutId id="2147488569" r:id="rId10"/>
    <p:sldLayoutId id="214748857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632983355"/>
      </p:ext>
    </p:extLst>
  </p:cSld>
  <p:clrMap bg1="lt1" tx1="dk1" bg2="lt2" tx2="dk2" accent1="accent1" accent2="accent2" accent3="accent3" accent4="accent4" accent5="accent5" accent6="accent6" hlink="hlink" folHlink="folHlink"/>
  <p:sldLayoutIdLst>
    <p:sldLayoutId id="2147488992" r:id="rId1"/>
    <p:sldLayoutId id="2147488993" r:id="rId2"/>
    <p:sldLayoutId id="2147488994" r:id="rId3"/>
    <p:sldLayoutId id="2147488995" r:id="rId4"/>
    <p:sldLayoutId id="2147488996" r:id="rId5"/>
    <p:sldLayoutId id="2147488997" r:id="rId6"/>
    <p:sldLayoutId id="2147488998" r:id="rId7"/>
    <p:sldLayoutId id="2147488999" r:id="rId8"/>
    <p:sldLayoutId id="2147489000" r:id="rId9"/>
    <p:sldLayoutId id="2147489001" r:id="rId10"/>
    <p:sldLayoutId id="214748900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75654414"/>
      </p:ext>
    </p:extLst>
  </p:cSld>
  <p:clrMap bg1="lt1" tx1="dk1" bg2="lt2" tx2="dk2" accent1="accent1" accent2="accent2" accent3="accent3" accent4="accent4" accent5="accent5" accent6="accent6" hlink="hlink" folHlink="folHlink"/>
  <p:sldLayoutIdLst>
    <p:sldLayoutId id="2147489217" r:id="rId1"/>
    <p:sldLayoutId id="2147489218" r:id="rId2"/>
    <p:sldLayoutId id="2147489219" r:id="rId3"/>
    <p:sldLayoutId id="2147489220" r:id="rId4"/>
    <p:sldLayoutId id="2147489221" r:id="rId5"/>
    <p:sldLayoutId id="2147489222" r:id="rId6"/>
    <p:sldLayoutId id="2147489223" r:id="rId7"/>
    <p:sldLayoutId id="2147489224" r:id="rId8"/>
    <p:sldLayoutId id="2147489225" r:id="rId9"/>
    <p:sldLayoutId id="2147489226" r:id="rId10"/>
    <p:sldLayoutId id="214748922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724132488"/>
      </p:ext>
    </p:extLst>
  </p:cSld>
  <p:clrMap bg1="lt1" tx1="dk1" bg2="lt2" tx2="dk2" accent1="accent1" accent2="accent2" accent3="accent3" accent4="accent4" accent5="accent5" accent6="accent6" hlink="hlink" folHlink="folHlink"/>
  <p:sldLayoutIdLst>
    <p:sldLayoutId id="2147489229" r:id="rId1"/>
    <p:sldLayoutId id="2147489230" r:id="rId2"/>
    <p:sldLayoutId id="2147489231" r:id="rId3"/>
    <p:sldLayoutId id="2147489232" r:id="rId4"/>
    <p:sldLayoutId id="2147489233" r:id="rId5"/>
    <p:sldLayoutId id="2147489234" r:id="rId6"/>
    <p:sldLayoutId id="2147489235" r:id="rId7"/>
    <p:sldLayoutId id="2147489236" r:id="rId8"/>
    <p:sldLayoutId id="2147489237" r:id="rId9"/>
    <p:sldLayoutId id="2147489238" r:id="rId10"/>
    <p:sldLayoutId id="21474892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920399"/>
      </p:ext>
    </p:extLst>
  </p:cSld>
  <p:clrMap bg1="lt1" tx1="dk1" bg2="lt2" tx2="dk2" accent1="accent1" accent2="accent2" accent3="accent3" accent4="accent4" accent5="accent5" accent6="accent6" hlink="hlink" folHlink="folHlink"/>
  <p:sldLayoutIdLst>
    <p:sldLayoutId id="2147489253" r:id="rId1"/>
    <p:sldLayoutId id="2147489254" r:id="rId2"/>
    <p:sldLayoutId id="2147489255" r:id="rId3"/>
    <p:sldLayoutId id="2147489256" r:id="rId4"/>
    <p:sldLayoutId id="2147489257" r:id="rId5"/>
    <p:sldLayoutId id="2147489258" r:id="rId6"/>
    <p:sldLayoutId id="2147489259" r:id="rId7"/>
    <p:sldLayoutId id="2147489260" r:id="rId8"/>
    <p:sldLayoutId id="2147489261" r:id="rId9"/>
    <p:sldLayoutId id="2147489262" r:id="rId10"/>
    <p:sldLayoutId id="2147489263" r:id="rId11"/>
    <p:sldLayoutId id="21474892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3842944"/>
      </p:ext>
    </p:extLst>
  </p:cSld>
  <p:clrMap bg1="lt1" tx1="dk1" bg2="lt2" tx2="dk2" accent1="accent1" accent2="accent2" accent3="accent3" accent4="accent4" accent5="accent5" accent6="accent6" hlink="hlink" folHlink="folHlink"/>
  <p:sldLayoutIdLst>
    <p:sldLayoutId id="2147489266" r:id="rId1"/>
    <p:sldLayoutId id="2147489267" r:id="rId2"/>
    <p:sldLayoutId id="2147489268" r:id="rId3"/>
    <p:sldLayoutId id="2147489269" r:id="rId4"/>
    <p:sldLayoutId id="2147489270" r:id="rId5"/>
    <p:sldLayoutId id="2147489271" r:id="rId6"/>
    <p:sldLayoutId id="2147489272" r:id="rId7"/>
    <p:sldLayoutId id="2147489273" r:id="rId8"/>
    <p:sldLayoutId id="2147489274" r:id="rId9"/>
    <p:sldLayoutId id="2147489275" r:id="rId10"/>
    <p:sldLayoutId id="2147489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3724846254"/>
      </p:ext>
    </p:extLst>
  </p:cSld>
  <p:clrMap bg1="lt1" tx1="dk1" bg2="lt2" tx2="dk2" accent1="accent1" accent2="accent2" accent3="accent3" accent4="accent4" accent5="accent5" accent6="accent6" hlink="hlink" folHlink="folHlink"/>
  <p:sldLayoutIdLst>
    <p:sldLayoutId id="2147489278" r:id="rId1"/>
    <p:sldLayoutId id="2147489279" r:id="rId2"/>
    <p:sldLayoutId id="2147489280" r:id="rId3"/>
    <p:sldLayoutId id="2147489281" r:id="rId4"/>
    <p:sldLayoutId id="2147489282" r:id="rId5"/>
    <p:sldLayoutId id="2147489283" r:id="rId6"/>
    <p:sldLayoutId id="2147489284" r:id="rId7"/>
    <p:sldLayoutId id="2147489285" r:id="rId8"/>
    <p:sldLayoutId id="2147489286" r:id="rId9"/>
    <p:sldLayoutId id="2147489287" r:id="rId10"/>
    <p:sldLayoutId id="21474892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cstate="screen">
            <a:lum bright="-8000"/>
            <a:extLst>
              <a:ext uri="{28A0092B-C50C-407E-A947-70E740481C1C}">
                <a14:useLocalDpi xmlns:a14="http://schemas.microsoft.com/office/drawing/2010/main"/>
              </a:ext>
            </a:extLst>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ourmn.alserr@safari.ethz.ch" TargetMode="External"/><Relationship Id="rId2" Type="http://schemas.openxmlformats.org/officeDocument/2006/relationships/notesSlide" Target="../notesSlides/notesSlide1.xml"/><Relationship Id="rId1" Type="http://schemas.openxmlformats.org/officeDocument/2006/relationships/slideLayout" Target="../slideLayouts/slideLayout491.xml"/><Relationship Id="rId5"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hyperlink" Target="https://thenounproject.com/icon/systematic-385913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ssla.co.uk/portable-device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app=desktop&amp;v=nB6XbREVvXk" TargetMode="External"/><Relationship Id="rId2" Type="http://schemas.openxmlformats.org/officeDocument/2006/relationships/hyperlink" Target="https://appleinsider.com/inside/apple-software"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www.visualcapitalist.com/how-tech-giants-make-billions/" TargetMode="External"/><Relationship Id="rId4" Type="http://schemas.openxmlformats.org/officeDocument/2006/relationships/hyperlink" Target="https://www.reddit.com/r/dataisbeautiful/comments/vu8vvz/oc_revenue_profit_per_minute_of_top_tech_compani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0" y="1172344"/>
            <a:ext cx="9577064" cy="1752600"/>
          </a:xfrm>
          <a:noFill/>
        </p:spPr>
        <p:txBody>
          <a:bodyPr anchor="ctr">
            <a:noAutofit/>
          </a:bodyPr>
          <a:lstStyle/>
          <a:p>
            <a:pPr algn="ctr"/>
            <a:br>
              <a:rPr lang="en-US" sz="1600" b="1" dirty="0">
                <a:latin typeface="Calibri" panose="020F0502020204030204" pitchFamily="34" charset="0"/>
                <a:cs typeface="Calibri" panose="020F0502020204030204" pitchFamily="34" charset="0"/>
              </a:rPr>
            </a:b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 </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WDMM 3314 Web and Multimedia Engineering </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SDEV 2301 Principles of Software Engineering</a:t>
            </a:r>
            <a:br>
              <a:rPr lang="en-US" sz="1600" b="1" dirty="0">
                <a:latin typeface="Calibri" panose="020F0502020204030204" pitchFamily="34" charset="0"/>
                <a:cs typeface="Calibri" panose="020F0502020204030204" pitchFamily="34" charset="0"/>
              </a:rPr>
            </a:br>
            <a:br>
              <a:rPr lang="en-US" sz="1600" b="1" dirty="0">
                <a:latin typeface="Calibri" panose="020F0502020204030204" pitchFamily="34" charset="0"/>
                <a:cs typeface="Calibri" panose="020F0502020204030204" pitchFamily="34" charset="0"/>
              </a:rPr>
            </a:br>
            <a:r>
              <a:rPr lang="en-US" sz="4000" b="1" dirty="0">
                <a:latin typeface="Calibri" panose="020F0502020204030204" pitchFamily="34" charset="0"/>
                <a:cs typeface="Calibri" panose="020F0502020204030204" pitchFamily="34" charset="0"/>
              </a:rPr>
              <a:t>Chapter 1 Introduction</a:t>
            </a:r>
            <a:br>
              <a:rPr lang="en-US" sz="4000" b="1" dirty="0">
                <a:latin typeface="Calibri" panose="020F0502020204030204" pitchFamily="34" charset="0"/>
                <a:cs typeface="Calibri" panose="020F0502020204030204" pitchFamily="34" charset="0"/>
              </a:rPr>
            </a:br>
            <a:r>
              <a:rPr lang="en-US" sz="4000" b="1" dirty="0">
                <a:latin typeface="Calibri" panose="020F0502020204030204" pitchFamily="34" charset="0"/>
                <a:cs typeface="Calibri" panose="020F0502020204030204" pitchFamily="34" charset="0"/>
              </a:rPr>
              <a:t>Part 1 </a:t>
            </a:r>
            <a:r>
              <a:rPr lang="en-US" sz="3200" dirty="0">
                <a:latin typeface="Calibri" panose="020F0502020204030204" pitchFamily="34" charset="0"/>
                <a:cs typeface="Calibri" panose="020F0502020204030204" pitchFamily="34" charset="0"/>
              </a:rPr>
              <a:t>Professional software development</a:t>
            </a:r>
            <a:br>
              <a:rPr lang="en-US" sz="4000" b="1" dirty="0">
                <a:latin typeface="Calibri" panose="020F0502020204030204" pitchFamily="34" charset="0"/>
                <a:cs typeface="Calibri" panose="020F0502020204030204" pitchFamily="34" charset="0"/>
              </a:rPr>
            </a:br>
            <a:br>
              <a:rPr lang="en-US" sz="1600" b="1" dirty="0">
                <a:latin typeface="Calibri" panose="020F0502020204030204" pitchFamily="34" charset="0"/>
                <a:cs typeface="Calibri" panose="020F0502020204030204" pitchFamily="34" charset="0"/>
              </a:rPr>
            </a:br>
            <a:endParaRPr lang="en-US" sz="1600" b="1" dirty="0">
              <a:latin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36281A8C-59AD-6041-917F-36FF6D5DAE91}"/>
              </a:ext>
            </a:extLst>
          </p:cNvPr>
          <p:cNvSpPr txBox="1">
            <a:spLocks/>
          </p:cNvSpPr>
          <p:nvPr/>
        </p:nvSpPr>
        <p:spPr bwMode="auto">
          <a:xfrm>
            <a:off x="395536" y="2924944"/>
            <a:ext cx="8208912" cy="61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chemeClr val="accent1"/>
              </a:buClr>
              <a:buSzPct val="65000"/>
              <a:buFont typeface="Wingdings" pitchFamily="2" charset="2"/>
              <a:buNone/>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endParaRPr lang="en-US" sz="2200" b="1" kern="0" dirty="0">
              <a:latin typeface="Calibri" panose="020F0502020204030204" pitchFamily="34" charset="0"/>
              <a:cs typeface="Calibri" panose="020F0502020204030204" pitchFamily="34" charset="0"/>
            </a:endParaRPr>
          </a:p>
          <a:p>
            <a:r>
              <a:rPr lang="en-US" sz="2800" b="1" kern="0" dirty="0">
                <a:latin typeface="Calibri" panose="020F0502020204030204" pitchFamily="34" charset="0"/>
                <a:cs typeface="Calibri" panose="020F0502020204030204" pitchFamily="34" charset="0"/>
              </a:rPr>
              <a:t> Dr. Nour Almadhoun Alserr</a:t>
            </a:r>
          </a:p>
          <a:p>
            <a:r>
              <a:rPr lang="en-US" b="1"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Lecture 2-4</a:t>
            </a:r>
          </a:p>
          <a:p>
            <a:r>
              <a:rPr lang="en-US" b="1"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Week 1&amp;2</a:t>
            </a:r>
            <a:endParaRPr lang="ar-SA"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pPr algn="l"/>
            <a:endParaRPr lang="en-US" sz="2200" kern="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8641C06-B6E7-1E4A-AA10-14E178663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620" y="4940424"/>
            <a:ext cx="1692388" cy="1692388"/>
          </a:xfrm>
          <a:prstGeom prst="rect">
            <a:avLst/>
          </a:prstGeom>
        </p:spPr>
      </p:pic>
      <p:pic>
        <p:nvPicPr>
          <p:cNvPr id="5" name="Picture 4">
            <a:extLst>
              <a:ext uri="{FF2B5EF4-FFF2-40B4-BE49-F238E27FC236}">
                <a16:creationId xmlns:a16="http://schemas.microsoft.com/office/drawing/2014/main" id="{2EB54E83-EC23-D14A-BB42-AFC2BAE4F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4931414"/>
            <a:ext cx="1665938" cy="1665938"/>
          </a:xfrm>
          <a:prstGeom prst="rect">
            <a:avLst/>
          </a:prstGeom>
        </p:spPr>
      </p:pic>
    </p:spTree>
    <p:extLst>
      <p:ext uri="{BB962C8B-B14F-4D97-AF65-F5344CB8AC3E}">
        <p14:creationId xmlns:p14="http://schemas.microsoft.com/office/powerpoint/2010/main" val="25244890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Software Failure</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marL="0" indent="0" algn="just">
              <a:buNone/>
            </a:pPr>
            <a:endParaRPr lang="en-US" dirty="0"/>
          </a:p>
          <a:p>
            <a:pPr algn="just"/>
            <a:r>
              <a:rPr lang="en-US" dirty="0"/>
              <a:t>There are still many reports of software projects going wrong and of “software failures.”</a:t>
            </a:r>
          </a:p>
          <a:p>
            <a:pPr algn="just"/>
            <a:r>
              <a:rPr lang="en-US" dirty="0"/>
              <a:t>Many of these so-called software failures </a:t>
            </a:r>
            <a:r>
              <a:rPr lang="en-US" b="1" dirty="0">
                <a:solidFill>
                  <a:srgbClr val="7030A0"/>
                </a:solidFill>
              </a:rPr>
              <a:t>are a consequence of two factors:</a:t>
            </a:r>
          </a:p>
          <a:p>
            <a:pPr marL="0" indent="0" algn="just">
              <a:buNone/>
            </a:pPr>
            <a:endParaRPr lang="en-US" b="1" dirty="0">
              <a:solidFill>
                <a:srgbClr val="0000FF"/>
              </a:solidFill>
            </a:endParaRPr>
          </a:p>
          <a:p>
            <a:pPr marL="0" indent="0" algn="just">
              <a:buNone/>
            </a:pPr>
            <a:r>
              <a:rPr lang="en-US" b="1" dirty="0">
                <a:solidFill>
                  <a:srgbClr val="0000FF"/>
                </a:solidFill>
              </a:rPr>
              <a:t>	2. Failure to use software engineering methods </a:t>
            </a:r>
          </a:p>
          <a:p>
            <a:pPr marL="457200" indent="-457200" algn="just">
              <a:buFont typeface="+mj-lt"/>
              <a:buAutoNum type="arabicPeriod"/>
            </a:pPr>
            <a:endParaRPr lang="en-US" b="1" dirty="0">
              <a:solidFill>
                <a:srgbClr val="0000FF"/>
              </a:solidFill>
            </a:endParaRPr>
          </a:p>
          <a:p>
            <a:pPr lvl="1" algn="just">
              <a:buFont typeface="Courier New" panose="02070309020205020404" pitchFamily="49" charset="0"/>
              <a:buChar char="o"/>
            </a:pPr>
            <a:r>
              <a:rPr lang="en-US" dirty="0"/>
              <a:t>Many development companies do not use software engineering methods in their everyday work. Consequently, their software is often more expensive and less reliable than it should be.</a:t>
            </a:r>
          </a:p>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10</a:t>
            </a:fld>
            <a:endParaRPr lang="en-US" altLang="en-US"/>
          </a:p>
        </p:txBody>
      </p:sp>
    </p:spTree>
    <p:extLst>
      <p:ext uri="{BB962C8B-B14F-4D97-AF65-F5344CB8AC3E}">
        <p14:creationId xmlns:p14="http://schemas.microsoft.com/office/powerpoint/2010/main" val="3078291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11</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395536" y="980728"/>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381000" y="86408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buFont typeface="Wingdings" pitchFamily="2" charset="2"/>
              <a:buNone/>
            </a:pPr>
            <a:endParaRPr lang="en-US" kern="0" dirty="0"/>
          </a:p>
          <a:p>
            <a:pPr marL="0" indent="0" algn="just">
              <a:buNone/>
            </a:pPr>
            <a:r>
              <a:rPr lang="en-US" sz="2800" b="1" kern="0" dirty="0">
                <a:solidFill>
                  <a:schemeClr val="accent5">
                    <a:lumMod val="75000"/>
                  </a:schemeClr>
                </a:solidFill>
              </a:rPr>
              <a:t>       What is software (SW)?</a:t>
            </a:r>
          </a:p>
          <a:p>
            <a:pPr algn="just">
              <a:buFont typeface="Wingdings" pitchFamily="2" charset="2"/>
              <a:buChar char="§"/>
            </a:pPr>
            <a:r>
              <a:rPr lang="en-GB" dirty="0"/>
              <a:t>Computer </a:t>
            </a:r>
            <a:r>
              <a:rPr lang="en-GB" b="1" dirty="0">
                <a:solidFill>
                  <a:srgbClr val="7030A0"/>
                </a:solidFill>
              </a:rPr>
              <a:t>programs</a:t>
            </a:r>
            <a:r>
              <a:rPr lang="en-GB" dirty="0"/>
              <a:t> and associated </a:t>
            </a:r>
            <a:r>
              <a:rPr lang="en-GB" b="1" dirty="0">
                <a:solidFill>
                  <a:srgbClr val="7030A0"/>
                </a:solidFill>
              </a:rPr>
              <a:t>documentation</a:t>
            </a:r>
            <a:r>
              <a:rPr lang="en-GB" dirty="0"/>
              <a:t>.</a:t>
            </a:r>
          </a:p>
          <a:p>
            <a:pPr algn="just">
              <a:buFont typeface="Wingdings" pitchFamily="2" charset="2"/>
              <a:buChar char="§"/>
            </a:pPr>
            <a:r>
              <a:rPr lang="en-GB" dirty="0"/>
              <a:t>Software products may be developed for a </a:t>
            </a:r>
            <a:r>
              <a:rPr lang="en-GB" b="1" dirty="0">
                <a:solidFill>
                  <a:srgbClr val="7030A0"/>
                </a:solidFill>
              </a:rPr>
              <a:t>particular customer </a:t>
            </a:r>
            <a:r>
              <a:rPr lang="en-GB" dirty="0"/>
              <a:t>or may be developed for a </a:t>
            </a:r>
            <a:r>
              <a:rPr lang="en-GB" b="1" dirty="0">
                <a:solidFill>
                  <a:srgbClr val="7030A0"/>
                </a:solidFill>
              </a:rPr>
              <a:t>general market</a:t>
            </a:r>
            <a:r>
              <a:rPr lang="en-GB" dirty="0"/>
              <a:t>.</a:t>
            </a:r>
          </a:p>
          <a:p>
            <a:pPr marL="0" indent="0" algn="just">
              <a:buNone/>
            </a:pPr>
            <a:endParaRPr lang="en-US" b="1" kern="0" dirty="0">
              <a:solidFill>
                <a:schemeClr val="accent5">
                  <a:lumMod val="75000"/>
                </a:schemeClr>
              </a:solidFill>
            </a:endParaRPr>
          </a:p>
          <a:p>
            <a:pPr algn="just"/>
            <a:endParaRPr lang="en-US" kern="0" dirty="0"/>
          </a:p>
          <a:p>
            <a:pPr marL="0" indent="0" algn="just">
              <a:buFont typeface="Wingdings" pitchFamily="2" charset="2"/>
              <a:buNone/>
            </a:pPr>
            <a:endParaRPr lang="en-US" b="1" kern="0" dirty="0">
              <a:solidFill>
                <a:srgbClr val="0000FF"/>
              </a:solidFill>
            </a:endParaRPr>
          </a:p>
          <a:p>
            <a:pPr marL="0" indent="0" algn="just">
              <a:buFont typeface="Wingdings" pitchFamily="2" charset="2"/>
              <a:buNone/>
            </a:pPr>
            <a:r>
              <a:rPr lang="en-US" b="1" kern="0" dirty="0">
                <a:solidFill>
                  <a:srgbClr val="0000FF"/>
                </a:solidFill>
              </a:rPr>
              <a:t>	</a:t>
            </a:r>
            <a:endParaRPr lang="en-US" kern="0" dirty="0"/>
          </a:p>
          <a:p>
            <a:pPr algn="just"/>
            <a:endParaRPr lang="en-US" kern="0" dirty="0"/>
          </a:p>
          <a:p>
            <a:pPr algn="just"/>
            <a:endParaRPr lang="en-US" kern="0" dirty="0"/>
          </a:p>
          <a:p>
            <a:pPr algn="just"/>
            <a:endParaRPr lang="en-US" kern="0" dirty="0"/>
          </a:p>
        </p:txBody>
      </p:sp>
      <p:sp>
        <p:nvSpPr>
          <p:cNvPr id="8" name="Rectangle 7">
            <a:extLst>
              <a:ext uri="{FF2B5EF4-FFF2-40B4-BE49-F238E27FC236}">
                <a16:creationId xmlns:a16="http://schemas.microsoft.com/office/drawing/2014/main" id="{34F0950B-1A5D-4A4B-965B-6627D6B34DF0}"/>
              </a:ext>
            </a:extLst>
          </p:cNvPr>
          <p:cNvSpPr/>
          <p:nvPr/>
        </p:nvSpPr>
        <p:spPr>
          <a:xfrm>
            <a:off x="112352" y="6396335"/>
            <a:ext cx="7411975" cy="261610"/>
          </a:xfrm>
          <a:prstGeom prst="rect">
            <a:avLst/>
          </a:prstGeom>
        </p:spPr>
        <p:txBody>
          <a:bodyPr wrap="square">
            <a:spAutoFit/>
          </a:bodyPr>
          <a:lstStyle/>
          <a:p>
            <a:r>
              <a:rPr lang="en-US" sz="1100" dirty="0">
                <a:solidFill>
                  <a:srgbClr val="0070C0"/>
                </a:solidFill>
              </a:rPr>
              <a:t>https://</a:t>
            </a:r>
            <a:r>
              <a:rPr lang="en-US" sz="1100" dirty="0" err="1">
                <a:solidFill>
                  <a:srgbClr val="0070C0"/>
                </a:solidFill>
              </a:rPr>
              <a:t>www.coderus.com</a:t>
            </a:r>
            <a:r>
              <a:rPr lang="en-US" sz="1100" dirty="0">
                <a:solidFill>
                  <a:srgbClr val="0070C0"/>
                </a:solidFill>
              </a:rPr>
              <a:t>/software-101-a-complete-guide-to-the-different-types-of-software/</a:t>
            </a:r>
          </a:p>
        </p:txBody>
      </p:sp>
      <p:pic>
        <p:nvPicPr>
          <p:cNvPr id="10" name="Picture 9">
            <a:extLst>
              <a:ext uri="{FF2B5EF4-FFF2-40B4-BE49-F238E27FC236}">
                <a16:creationId xmlns:a16="http://schemas.microsoft.com/office/drawing/2014/main" id="{19B67416-9311-7048-91B5-CF942A0C3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872" y="3376307"/>
            <a:ext cx="3923928" cy="2615952"/>
          </a:xfrm>
          <a:prstGeom prst="rect">
            <a:avLst/>
          </a:prstGeom>
        </p:spPr>
      </p:pic>
      <p:pic>
        <p:nvPicPr>
          <p:cNvPr id="12" name="Picture 11">
            <a:extLst>
              <a:ext uri="{FF2B5EF4-FFF2-40B4-BE49-F238E27FC236}">
                <a16:creationId xmlns:a16="http://schemas.microsoft.com/office/drawing/2014/main" id="{28121965-1280-7641-8A65-10658F75173B}"/>
              </a:ext>
            </a:extLst>
          </p:cNvPr>
          <p:cNvPicPr>
            <a:picLocks noChangeAspect="1"/>
          </p:cNvPicPr>
          <p:nvPr/>
        </p:nvPicPr>
        <p:blipFill rotWithShape="1">
          <a:blip r:embed="rId4">
            <a:extLst>
              <a:ext uri="{28A0092B-C50C-407E-A947-70E740481C1C}">
                <a14:useLocalDpi xmlns:a14="http://schemas.microsoft.com/office/drawing/2010/main" val="0"/>
              </a:ext>
            </a:extLst>
          </a:blip>
          <a:srcRect t="19990" r="7313" b="14404"/>
          <a:stretch/>
        </p:blipFill>
        <p:spPr>
          <a:xfrm>
            <a:off x="478261" y="3548678"/>
            <a:ext cx="4181230" cy="1664767"/>
          </a:xfrm>
          <a:prstGeom prst="rect">
            <a:avLst/>
          </a:prstGeom>
        </p:spPr>
      </p:pic>
      <p:sp>
        <p:nvSpPr>
          <p:cNvPr id="13" name="Rectangle 12">
            <a:extLst>
              <a:ext uri="{FF2B5EF4-FFF2-40B4-BE49-F238E27FC236}">
                <a16:creationId xmlns:a16="http://schemas.microsoft.com/office/drawing/2014/main" id="{ECC5B212-8B92-1E49-98D0-4A5E0A41B32F}"/>
              </a:ext>
            </a:extLst>
          </p:cNvPr>
          <p:cNvSpPr/>
          <p:nvPr/>
        </p:nvSpPr>
        <p:spPr>
          <a:xfrm>
            <a:off x="1483135" y="5304969"/>
            <a:ext cx="2106987" cy="369332"/>
          </a:xfrm>
          <a:prstGeom prst="rect">
            <a:avLst/>
          </a:prstGeom>
        </p:spPr>
        <p:txBody>
          <a:bodyPr wrap="none">
            <a:spAutoFit/>
          </a:bodyPr>
          <a:lstStyle/>
          <a:p>
            <a:r>
              <a:rPr lang="en-GB" b="1" dirty="0">
                <a:solidFill>
                  <a:srgbClr val="2A55D6"/>
                </a:solidFill>
              </a:rPr>
              <a:t>Particular customer </a:t>
            </a:r>
            <a:endParaRPr lang="en-US" dirty="0">
              <a:solidFill>
                <a:srgbClr val="2A55D6"/>
              </a:solidFill>
            </a:endParaRPr>
          </a:p>
        </p:txBody>
      </p:sp>
      <p:sp>
        <p:nvSpPr>
          <p:cNvPr id="14" name="Rectangle 13">
            <a:extLst>
              <a:ext uri="{FF2B5EF4-FFF2-40B4-BE49-F238E27FC236}">
                <a16:creationId xmlns:a16="http://schemas.microsoft.com/office/drawing/2014/main" id="{8B79B7F6-4D3E-D347-8A70-F103968FA7A7}"/>
              </a:ext>
            </a:extLst>
          </p:cNvPr>
          <p:cNvSpPr/>
          <p:nvPr/>
        </p:nvSpPr>
        <p:spPr>
          <a:xfrm>
            <a:off x="5993657" y="5950655"/>
            <a:ext cx="1667316" cy="369332"/>
          </a:xfrm>
          <a:prstGeom prst="rect">
            <a:avLst/>
          </a:prstGeom>
        </p:spPr>
        <p:txBody>
          <a:bodyPr wrap="none">
            <a:spAutoFit/>
          </a:bodyPr>
          <a:lstStyle/>
          <a:p>
            <a:r>
              <a:rPr lang="en-GB" b="1" dirty="0">
                <a:solidFill>
                  <a:srgbClr val="2A55D6"/>
                </a:solidFill>
              </a:rPr>
              <a:t>General market</a:t>
            </a:r>
            <a:endParaRPr lang="en-US" dirty="0">
              <a:solidFill>
                <a:srgbClr val="2A55D6"/>
              </a:solidFill>
            </a:endParaRPr>
          </a:p>
        </p:txBody>
      </p:sp>
    </p:spTree>
    <p:extLst>
      <p:ext uri="{BB962C8B-B14F-4D97-AF65-F5344CB8AC3E}">
        <p14:creationId xmlns:p14="http://schemas.microsoft.com/office/powerpoint/2010/main" val="25842641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12</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395536" y="980728"/>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395536" y="855399"/>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buFont typeface="Wingdings" pitchFamily="2" charset="2"/>
              <a:buNone/>
            </a:pPr>
            <a:endParaRPr lang="en-US" kern="0" dirty="0"/>
          </a:p>
          <a:p>
            <a:pPr marL="0" indent="0" algn="just">
              <a:buNone/>
            </a:pPr>
            <a:r>
              <a:rPr lang="en-US" sz="2800" b="1" kern="0" dirty="0">
                <a:solidFill>
                  <a:schemeClr val="accent5">
                    <a:lumMod val="75000"/>
                  </a:schemeClr>
                </a:solidFill>
              </a:rPr>
              <a:t>      What are the attributes of good software?</a:t>
            </a:r>
          </a:p>
          <a:p>
            <a:pPr marL="0" indent="0" algn="just">
              <a:buNone/>
            </a:pPr>
            <a:endParaRPr lang="en-US" sz="2800" b="1" kern="0" dirty="0">
              <a:solidFill>
                <a:schemeClr val="accent5">
                  <a:lumMod val="75000"/>
                </a:schemeClr>
              </a:solidFill>
            </a:endParaRPr>
          </a:p>
          <a:p>
            <a:pPr marL="0" indent="0" algn="just">
              <a:buNone/>
            </a:pPr>
            <a:endParaRPr lang="en-US" b="1" kern="0" dirty="0">
              <a:solidFill>
                <a:schemeClr val="accent5">
                  <a:lumMod val="75000"/>
                </a:schemeClr>
              </a:solidFill>
            </a:endParaRPr>
          </a:p>
          <a:p>
            <a:pPr algn="just"/>
            <a:endParaRPr lang="en-US" kern="0" dirty="0"/>
          </a:p>
          <a:p>
            <a:pPr marL="0" indent="0" algn="just">
              <a:buFont typeface="Wingdings" pitchFamily="2" charset="2"/>
              <a:buNone/>
            </a:pPr>
            <a:endParaRPr lang="en-US" b="1" kern="0" dirty="0">
              <a:solidFill>
                <a:srgbClr val="0000FF"/>
              </a:solidFill>
            </a:endParaRPr>
          </a:p>
          <a:p>
            <a:pPr marL="0" indent="0" algn="just">
              <a:buFont typeface="Wingdings" pitchFamily="2" charset="2"/>
              <a:buNone/>
            </a:pPr>
            <a:r>
              <a:rPr lang="en-US" b="1" kern="0" dirty="0">
                <a:solidFill>
                  <a:srgbClr val="0000FF"/>
                </a:solidFill>
              </a:rPr>
              <a:t>	</a:t>
            </a:r>
            <a:endParaRPr lang="en-US" kern="0" dirty="0"/>
          </a:p>
          <a:p>
            <a:pPr algn="just"/>
            <a:endParaRPr lang="en-US" kern="0" dirty="0"/>
          </a:p>
          <a:p>
            <a:pPr algn="just"/>
            <a:endParaRPr lang="en-US" kern="0" dirty="0"/>
          </a:p>
          <a:p>
            <a:pPr algn="just"/>
            <a:endParaRPr lang="en-US" kern="0" dirty="0"/>
          </a:p>
        </p:txBody>
      </p:sp>
      <p:sp>
        <p:nvSpPr>
          <p:cNvPr id="15" name="Oval 14">
            <a:extLst>
              <a:ext uri="{FF2B5EF4-FFF2-40B4-BE49-F238E27FC236}">
                <a16:creationId xmlns:a16="http://schemas.microsoft.com/office/drawing/2014/main" id="{25B62152-108F-F14F-9C94-E42F6D11BA09}"/>
              </a:ext>
            </a:extLst>
          </p:cNvPr>
          <p:cNvSpPr/>
          <p:nvPr/>
        </p:nvSpPr>
        <p:spPr>
          <a:xfrm>
            <a:off x="2699792" y="2564904"/>
            <a:ext cx="3240360" cy="3024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6" name="Rectangle 15">
            <a:extLst>
              <a:ext uri="{FF2B5EF4-FFF2-40B4-BE49-F238E27FC236}">
                <a16:creationId xmlns:a16="http://schemas.microsoft.com/office/drawing/2014/main" id="{33363777-8D8E-1B46-81A7-BC7CC3F8AA7F}"/>
              </a:ext>
            </a:extLst>
          </p:cNvPr>
          <p:cNvSpPr/>
          <p:nvPr/>
        </p:nvSpPr>
        <p:spPr>
          <a:xfrm>
            <a:off x="3154524" y="3483005"/>
            <a:ext cx="2330896" cy="954107"/>
          </a:xfrm>
          <a:prstGeom prst="rect">
            <a:avLst/>
          </a:prstGeom>
        </p:spPr>
        <p:txBody>
          <a:bodyPr wrap="none">
            <a:spAutoFit/>
          </a:bodyPr>
          <a:lstStyle/>
          <a:p>
            <a:pPr lvl="0" algn="r" rtl="1"/>
            <a:r>
              <a:rPr lang="en-US" sz="2800" b="1" dirty="0">
                <a:solidFill>
                  <a:schemeClr val="bg1"/>
                </a:solidFill>
              </a:rPr>
              <a:t>Attributes of </a:t>
            </a:r>
          </a:p>
          <a:p>
            <a:pPr lvl="0" algn="r" rtl="1"/>
            <a:r>
              <a:rPr lang="en-US" sz="2800" b="1" dirty="0">
                <a:solidFill>
                  <a:schemeClr val="bg1"/>
                </a:solidFill>
              </a:rPr>
              <a:t>good software</a:t>
            </a:r>
          </a:p>
        </p:txBody>
      </p:sp>
      <p:sp>
        <p:nvSpPr>
          <p:cNvPr id="6" name="Oval 5">
            <a:extLst>
              <a:ext uri="{FF2B5EF4-FFF2-40B4-BE49-F238E27FC236}">
                <a16:creationId xmlns:a16="http://schemas.microsoft.com/office/drawing/2014/main" id="{F4C9360C-923B-E34B-9BDE-6BAB0A079DE7}"/>
              </a:ext>
            </a:extLst>
          </p:cNvPr>
          <p:cNvSpPr/>
          <p:nvPr/>
        </p:nvSpPr>
        <p:spPr>
          <a:xfrm>
            <a:off x="5508105" y="3115459"/>
            <a:ext cx="1944215"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1 Deliver the required functionality</a:t>
            </a:r>
          </a:p>
          <a:p>
            <a:pPr algn="ctr"/>
            <a:r>
              <a:rPr lang="en-US" sz="1600" b="1" dirty="0">
                <a:solidFill>
                  <a:schemeClr val="tx1"/>
                </a:solidFill>
              </a:rPr>
              <a:t>(Efficient) </a:t>
            </a:r>
            <a:endParaRPr lang="en-US" sz="1600" dirty="0">
              <a:solidFill>
                <a:schemeClr val="tx1"/>
              </a:solidFill>
            </a:endParaRPr>
          </a:p>
        </p:txBody>
      </p:sp>
      <p:sp>
        <p:nvSpPr>
          <p:cNvPr id="17" name="Oval 16">
            <a:extLst>
              <a:ext uri="{FF2B5EF4-FFF2-40B4-BE49-F238E27FC236}">
                <a16:creationId xmlns:a16="http://schemas.microsoft.com/office/drawing/2014/main" id="{00E6BEA8-83C2-584F-B1B5-5737CF73D776}"/>
              </a:ext>
            </a:extLst>
          </p:cNvPr>
          <p:cNvSpPr/>
          <p:nvPr/>
        </p:nvSpPr>
        <p:spPr>
          <a:xfrm>
            <a:off x="1475656" y="3119211"/>
            <a:ext cx="1512168"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2 Usable</a:t>
            </a:r>
            <a:endParaRPr lang="en-US" sz="1600" dirty="0">
              <a:solidFill>
                <a:schemeClr val="tx1"/>
              </a:solidFill>
            </a:endParaRPr>
          </a:p>
        </p:txBody>
      </p:sp>
      <p:sp>
        <p:nvSpPr>
          <p:cNvPr id="18" name="Oval 17">
            <a:extLst>
              <a:ext uri="{FF2B5EF4-FFF2-40B4-BE49-F238E27FC236}">
                <a16:creationId xmlns:a16="http://schemas.microsoft.com/office/drawing/2014/main" id="{DD8BEE18-94C8-494A-8700-CB8AF20E3447}"/>
              </a:ext>
            </a:extLst>
          </p:cNvPr>
          <p:cNvSpPr/>
          <p:nvPr/>
        </p:nvSpPr>
        <p:spPr>
          <a:xfrm>
            <a:off x="3347864" y="4831422"/>
            <a:ext cx="1728192"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4 Dependable and secure</a:t>
            </a:r>
            <a:endParaRPr lang="en-US" sz="1600" dirty="0">
              <a:solidFill>
                <a:schemeClr val="tx1"/>
              </a:solidFill>
            </a:endParaRPr>
          </a:p>
          <a:p>
            <a:pPr algn="ctr"/>
            <a:endParaRPr lang="en-US" sz="1600" dirty="0">
              <a:solidFill>
                <a:schemeClr val="tx1"/>
              </a:solidFill>
            </a:endParaRPr>
          </a:p>
        </p:txBody>
      </p:sp>
      <p:sp>
        <p:nvSpPr>
          <p:cNvPr id="19" name="Oval 18">
            <a:extLst>
              <a:ext uri="{FF2B5EF4-FFF2-40B4-BE49-F238E27FC236}">
                <a16:creationId xmlns:a16="http://schemas.microsoft.com/office/drawing/2014/main" id="{B149DA96-378C-D441-95CA-D81D41812951}"/>
              </a:ext>
            </a:extLst>
          </p:cNvPr>
          <p:cNvSpPr/>
          <p:nvPr/>
        </p:nvSpPr>
        <p:spPr>
          <a:xfrm>
            <a:off x="3419872" y="1756122"/>
            <a:ext cx="1884321"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3</a:t>
            </a:r>
            <a:r>
              <a:rPr lang="ar-SA" sz="1600" b="1" dirty="0">
                <a:solidFill>
                  <a:schemeClr val="tx1"/>
                </a:solidFill>
              </a:rPr>
              <a:t> </a:t>
            </a:r>
            <a:r>
              <a:rPr lang="en-US" sz="1600" b="1" dirty="0">
                <a:solidFill>
                  <a:schemeClr val="tx1"/>
                </a:solidFill>
              </a:rPr>
              <a:t>Maintainable</a:t>
            </a:r>
            <a:endParaRPr lang="en-US" sz="1600" dirty="0">
              <a:solidFill>
                <a:schemeClr val="tx1"/>
              </a:solidFill>
            </a:endParaRPr>
          </a:p>
        </p:txBody>
      </p:sp>
    </p:spTree>
    <p:extLst>
      <p:ext uri="{BB962C8B-B14F-4D97-AF65-F5344CB8AC3E}">
        <p14:creationId xmlns:p14="http://schemas.microsoft.com/office/powerpoint/2010/main" val="664066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13</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79512" y="764704"/>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3</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611560" y="1000472"/>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buNone/>
            </a:pPr>
            <a:r>
              <a:rPr lang="en-US" sz="2800" b="1" kern="0" dirty="0">
                <a:solidFill>
                  <a:schemeClr val="accent5">
                    <a:lumMod val="75000"/>
                  </a:schemeClr>
                </a:solidFill>
              </a:rPr>
              <a:t>What is software engineering?</a:t>
            </a:r>
          </a:p>
          <a:p>
            <a:pPr marL="0" indent="0" algn="just">
              <a:buNone/>
            </a:pPr>
            <a:r>
              <a:rPr lang="en-US" sz="2800" dirty="0"/>
              <a:t>Applying </a:t>
            </a:r>
            <a:r>
              <a:rPr lang="en-US" sz="2800" b="1" dirty="0">
                <a:solidFill>
                  <a:srgbClr val="7030A0"/>
                </a:solidFill>
              </a:rPr>
              <a:t>Engineering Principles </a:t>
            </a:r>
            <a:r>
              <a:rPr lang="en-US" sz="2800" dirty="0"/>
              <a:t>to </a:t>
            </a:r>
            <a:r>
              <a:rPr lang="en-GB" sz="2800" dirty="0"/>
              <a:t>all aspects of software production</a:t>
            </a:r>
            <a:r>
              <a:rPr lang="ar-SA" sz="2800" dirty="0"/>
              <a:t>.</a:t>
            </a:r>
            <a:endParaRPr lang="en-US" sz="2800" b="1" kern="0" dirty="0">
              <a:solidFill>
                <a:schemeClr val="accent5">
                  <a:lumMod val="75000"/>
                </a:schemeClr>
              </a:solidFill>
            </a:endParaRPr>
          </a:p>
          <a:p>
            <a:pPr marL="0" indent="0" algn="just">
              <a:buNone/>
            </a:pPr>
            <a:endParaRPr lang="en-US" b="1" kern="0" dirty="0">
              <a:solidFill>
                <a:schemeClr val="accent5">
                  <a:lumMod val="75000"/>
                </a:schemeClr>
              </a:solidFill>
            </a:endParaRPr>
          </a:p>
          <a:p>
            <a:pPr algn="just"/>
            <a:endParaRPr lang="en-US" kern="0" dirty="0"/>
          </a:p>
          <a:p>
            <a:pPr marL="0" indent="0" algn="just">
              <a:buFont typeface="Wingdings" pitchFamily="2" charset="2"/>
              <a:buNone/>
            </a:pPr>
            <a:endParaRPr lang="en-US" b="1" kern="0" dirty="0">
              <a:solidFill>
                <a:srgbClr val="0000FF"/>
              </a:solidFill>
            </a:endParaRPr>
          </a:p>
          <a:p>
            <a:pPr marL="0" indent="0" algn="just">
              <a:buFont typeface="Wingdings" pitchFamily="2" charset="2"/>
              <a:buNone/>
            </a:pPr>
            <a:r>
              <a:rPr lang="en-US" b="1" kern="0" dirty="0">
                <a:solidFill>
                  <a:srgbClr val="0000FF"/>
                </a:solidFill>
              </a:rPr>
              <a:t>	</a:t>
            </a:r>
            <a:endParaRPr lang="en-US" kern="0" dirty="0"/>
          </a:p>
          <a:p>
            <a:pPr algn="just"/>
            <a:endParaRPr lang="en-US" kern="0" dirty="0"/>
          </a:p>
          <a:p>
            <a:pPr algn="just"/>
            <a:endParaRPr lang="en-US" kern="0" dirty="0"/>
          </a:p>
          <a:p>
            <a:pPr algn="just"/>
            <a:endParaRPr lang="en-US" kern="0" dirty="0"/>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13</a:t>
            </a:fld>
            <a:endParaRPr lang="en-US" altLang="en-US"/>
          </a:p>
        </p:txBody>
      </p:sp>
      <p:pic>
        <p:nvPicPr>
          <p:cNvPr id="14" name="Picture 13">
            <a:extLst>
              <a:ext uri="{FF2B5EF4-FFF2-40B4-BE49-F238E27FC236}">
                <a16:creationId xmlns:a16="http://schemas.microsoft.com/office/drawing/2014/main" id="{39374C38-5AF7-C74E-A80A-54930C049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6" y="4684880"/>
            <a:ext cx="2852496" cy="1880994"/>
          </a:xfrm>
          <a:prstGeom prst="rect">
            <a:avLst/>
          </a:prstGeom>
        </p:spPr>
      </p:pic>
      <p:grpSp>
        <p:nvGrpSpPr>
          <p:cNvPr id="20" name="Group 19">
            <a:extLst>
              <a:ext uri="{FF2B5EF4-FFF2-40B4-BE49-F238E27FC236}">
                <a16:creationId xmlns:a16="http://schemas.microsoft.com/office/drawing/2014/main" id="{EEA1E6E6-68A5-6741-A9E8-2D81EF93FE52}"/>
              </a:ext>
            </a:extLst>
          </p:cNvPr>
          <p:cNvGrpSpPr/>
          <p:nvPr/>
        </p:nvGrpSpPr>
        <p:grpSpPr>
          <a:xfrm>
            <a:off x="4175299" y="2526637"/>
            <a:ext cx="4202781" cy="1806989"/>
            <a:chOff x="2483768" y="2270083"/>
            <a:chExt cx="4202781" cy="1806989"/>
          </a:xfrm>
        </p:grpSpPr>
        <p:pic>
          <p:nvPicPr>
            <p:cNvPr id="21" name="Picture 20">
              <a:extLst>
                <a:ext uri="{FF2B5EF4-FFF2-40B4-BE49-F238E27FC236}">
                  <a16:creationId xmlns:a16="http://schemas.microsoft.com/office/drawing/2014/main" id="{35F7953D-AA64-794B-B7B6-CB2A1BBD7EB5}"/>
                </a:ext>
              </a:extLst>
            </p:cNvPr>
            <p:cNvPicPr>
              <a:picLocks noChangeAspect="1"/>
            </p:cNvPicPr>
            <p:nvPr/>
          </p:nvPicPr>
          <p:blipFill rotWithShape="1">
            <a:blip r:embed="rId4">
              <a:extLst>
                <a:ext uri="{28A0092B-C50C-407E-A947-70E740481C1C}">
                  <a14:useLocalDpi xmlns:a14="http://schemas.microsoft.com/office/drawing/2010/main" val="0"/>
                </a:ext>
              </a:extLst>
            </a:blip>
            <a:srcRect l="24639" r="20192"/>
            <a:stretch/>
          </p:blipFill>
          <p:spPr>
            <a:xfrm>
              <a:off x="2483768" y="2270083"/>
              <a:ext cx="1500814" cy="1806989"/>
            </a:xfrm>
            <a:prstGeom prst="rect">
              <a:avLst/>
            </a:prstGeom>
          </p:spPr>
        </p:pic>
        <p:pic>
          <p:nvPicPr>
            <p:cNvPr id="22" name="Picture 21">
              <a:extLst>
                <a:ext uri="{FF2B5EF4-FFF2-40B4-BE49-F238E27FC236}">
                  <a16:creationId xmlns:a16="http://schemas.microsoft.com/office/drawing/2014/main" id="{0E833B0D-6DB1-C141-BA40-4BBC020B9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82" y="2270083"/>
              <a:ext cx="2701967" cy="1799431"/>
            </a:xfrm>
            <a:prstGeom prst="rect">
              <a:avLst/>
            </a:prstGeom>
          </p:spPr>
        </p:pic>
      </p:grpSp>
      <p:pic>
        <p:nvPicPr>
          <p:cNvPr id="23" name="Picture 22">
            <a:extLst>
              <a:ext uri="{FF2B5EF4-FFF2-40B4-BE49-F238E27FC236}">
                <a16:creationId xmlns:a16="http://schemas.microsoft.com/office/drawing/2014/main" id="{2982F6F1-6465-6145-8EDE-B8ECBA313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9746" y="4699802"/>
            <a:ext cx="4317934" cy="1866072"/>
          </a:xfrm>
          <a:prstGeom prst="rect">
            <a:avLst/>
          </a:prstGeom>
        </p:spPr>
      </p:pic>
      <p:grpSp>
        <p:nvGrpSpPr>
          <p:cNvPr id="24" name="Group 23">
            <a:extLst>
              <a:ext uri="{FF2B5EF4-FFF2-40B4-BE49-F238E27FC236}">
                <a16:creationId xmlns:a16="http://schemas.microsoft.com/office/drawing/2014/main" id="{4B67C3FD-9755-414C-A2F1-EB9D85528DB5}"/>
              </a:ext>
            </a:extLst>
          </p:cNvPr>
          <p:cNvGrpSpPr/>
          <p:nvPr/>
        </p:nvGrpSpPr>
        <p:grpSpPr>
          <a:xfrm>
            <a:off x="507957" y="2419300"/>
            <a:ext cx="3045587" cy="1698302"/>
            <a:chOff x="969370" y="2328624"/>
            <a:chExt cx="2336540" cy="1532424"/>
          </a:xfrm>
        </p:grpSpPr>
        <p:pic>
          <p:nvPicPr>
            <p:cNvPr id="25" name="Picture 24">
              <a:extLst>
                <a:ext uri="{FF2B5EF4-FFF2-40B4-BE49-F238E27FC236}">
                  <a16:creationId xmlns:a16="http://schemas.microsoft.com/office/drawing/2014/main" id="{12B08138-6288-FD43-8E66-F8CC34C9AA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370" y="2328624"/>
              <a:ext cx="2336540" cy="1475358"/>
            </a:xfrm>
            <a:prstGeom prst="rect">
              <a:avLst/>
            </a:prstGeom>
          </p:spPr>
        </p:pic>
        <p:sp>
          <p:nvSpPr>
            <p:cNvPr id="26" name="Rectangle 25">
              <a:extLst>
                <a:ext uri="{FF2B5EF4-FFF2-40B4-BE49-F238E27FC236}">
                  <a16:creationId xmlns:a16="http://schemas.microsoft.com/office/drawing/2014/main" id="{3CD0360C-6A84-9642-B5BE-5E16FAFFCC77}"/>
                </a:ext>
              </a:extLst>
            </p:cNvPr>
            <p:cNvSpPr/>
            <p:nvPr/>
          </p:nvSpPr>
          <p:spPr>
            <a:xfrm>
              <a:off x="2699792" y="3702090"/>
              <a:ext cx="576064" cy="158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DA57D153-8D5B-D848-B171-A90285E64E67}"/>
              </a:ext>
            </a:extLst>
          </p:cNvPr>
          <p:cNvCxnSpPr>
            <a:cxnSpLocks/>
          </p:cNvCxnSpPr>
          <p:nvPr/>
        </p:nvCxnSpPr>
        <p:spPr>
          <a:xfrm>
            <a:off x="3409528" y="3325514"/>
            <a:ext cx="5760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8EFD779D-1BA3-EA48-8B56-1BF171F09D4B}"/>
              </a:ext>
            </a:extLst>
          </p:cNvPr>
          <p:cNvCxnSpPr>
            <a:cxnSpLocks/>
          </p:cNvCxnSpPr>
          <p:nvPr/>
        </p:nvCxnSpPr>
        <p:spPr>
          <a:xfrm>
            <a:off x="3049488" y="3757562"/>
            <a:ext cx="1125811" cy="9273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50D0BFD-F7CA-834D-A2EA-2A34A66ABB31}"/>
              </a:ext>
            </a:extLst>
          </p:cNvPr>
          <p:cNvCxnSpPr>
            <a:cxnSpLocks/>
          </p:cNvCxnSpPr>
          <p:nvPr/>
        </p:nvCxnSpPr>
        <p:spPr>
          <a:xfrm>
            <a:off x="2129414" y="4117602"/>
            <a:ext cx="0" cy="4897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8052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14</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79512" y="764704"/>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721648" y="983560"/>
            <a:ext cx="8026816"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buNone/>
            </a:pPr>
            <a:r>
              <a:rPr lang="en-US" sz="2800" b="1" kern="0" dirty="0">
                <a:solidFill>
                  <a:schemeClr val="accent5">
                    <a:lumMod val="75000"/>
                  </a:schemeClr>
                </a:solidFill>
              </a:rPr>
              <a:t>What are the fundamental software engineering activities?</a:t>
            </a:r>
          </a:p>
          <a:p>
            <a:pPr marL="0" indent="0" algn="just">
              <a:buNone/>
            </a:pPr>
            <a:endParaRPr lang="en-US" sz="2800" b="1" kern="0" dirty="0">
              <a:solidFill>
                <a:schemeClr val="accent5">
                  <a:lumMod val="75000"/>
                </a:schemeClr>
              </a:solidFill>
            </a:endParaRPr>
          </a:p>
          <a:p>
            <a:pPr marL="0" indent="0" algn="just">
              <a:buNone/>
            </a:pPr>
            <a:endParaRPr lang="en-US" sz="2800" b="1" kern="0" dirty="0">
              <a:solidFill>
                <a:schemeClr val="accent5">
                  <a:lumMod val="75000"/>
                </a:schemeClr>
              </a:solidFill>
            </a:endParaRPr>
          </a:p>
          <a:p>
            <a:pPr marL="0" indent="0" algn="just">
              <a:buNone/>
            </a:pPr>
            <a:endParaRPr lang="en-US" b="1" kern="0" dirty="0">
              <a:solidFill>
                <a:schemeClr val="accent5">
                  <a:lumMod val="75000"/>
                </a:schemeClr>
              </a:solidFill>
            </a:endParaRPr>
          </a:p>
          <a:p>
            <a:pPr algn="just"/>
            <a:endParaRPr lang="en-US" kern="0" dirty="0"/>
          </a:p>
          <a:p>
            <a:pPr marL="0" indent="0" algn="just">
              <a:buFont typeface="Wingdings" pitchFamily="2" charset="2"/>
              <a:buNone/>
            </a:pPr>
            <a:endParaRPr lang="en-US" b="1" kern="0" dirty="0">
              <a:solidFill>
                <a:srgbClr val="0000FF"/>
              </a:solidFill>
            </a:endParaRPr>
          </a:p>
          <a:p>
            <a:pPr marL="0" indent="0" algn="just">
              <a:buFont typeface="Wingdings" pitchFamily="2" charset="2"/>
              <a:buNone/>
            </a:pPr>
            <a:r>
              <a:rPr lang="en-US" b="1" kern="0" dirty="0">
                <a:solidFill>
                  <a:srgbClr val="0000FF"/>
                </a:solidFill>
              </a:rPr>
              <a:t>	</a:t>
            </a:r>
            <a:endParaRPr lang="en-US" kern="0" dirty="0"/>
          </a:p>
          <a:p>
            <a:pPr algn="just"/>
            <a:endParaRPr lang="en-US" kern="0" dirty="0"/>
          </a:p>
          <a:p>
            <a:pPr algn="just"/>
            <a:endParaRPr lang="en-US" kern="0" dirty="0"/>
          </a:p>
          <a:p>
            <a:pPr algn="just"/>
            <a:endParaRPr lang="en-US" kern="0" dirty="0"/>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14</a:t>
            </a:fld>
            <a:endParaRPr lang="en-US" altLang="en-US"/>
          </a:p>
        </p:txBody>
      </p:sp>
      <p:grpSp>
        <p:nvGrpSpPr>
          <p:cNvPr id="11" name="Group 10">
            <a:extLst>
              <a:ext uri="{FF2B5EF4-FFF2-40B4-BE49-F238E27FC236}">
                <a16:creationId xmlns:a16="http://schemas.microsoft.com/office/drawing/2014/main" id="{59EA6F8C-99EB-B046-A48E-33B3573236A0}"/>
              </a:ext>
            </a:extLst>
          </p:cNvPr>
          <p:cNvGrpSpPr/>
          <p:nvPr/>
        </p:nvGrpSpPr>
        <p:grpSpPr>
          <a:xfrm>
            <a:off x="0" y="1986010"/>
            <a:ext cx="9010270" cy="3922386"/>
            <a:chOff x="0" y="1986010"/>
            <a:chExt cx="9010270" cy="3922386"/>
          </a:xfrm>
        </p:grpSpPr>
        <p:grpSp>
          <p:nvGrpSpPr>
            <p:cNvPr id="9" name="Group 8">
              <a:extLst>
                <a:ext uri="{FF2B5EF4-FFF2-40B4-BE49-F238E27FC236}">
                  <a16:creationId xmlns:a16="http://schemas.microsoft.com/office/drawing/2014/main" id="{60986220-64DA-EA4A-A4E8-4D502FB3DE1A}"/>
                </a:ext>
              </a:extLst>
            </p:cNvPr>
            <p:cNvGrpSpPr/>
            <p:nvPr/>
          </p:nvGrpSpPr>
          <p:grpSpPr>
            <a:xfrm>
              <a:off x="0" y="1986010"/>
              <a:ext cx="9010270" cy="3922386"/>
              <a:chOff x="0" y="1986010"/>
              <a:chExt cx="9010270" cy="3922386"/>
            </a:xfrm>
          </p:grpSpPr>
          <p:pic>
            <p:nvPicPr>
              <p:cNvPr id="8" name="Picture 7">
                <a:extLst>
                  <a:ext uri="{FF2B5EF4-FFF2-40B4-BE49-F238E27FC236}">
                    <a16:creationId xmlns:a16="http://schemas.microsoft.com/office/drawing/2014/main" id="{A9DABF9A-73C8-8C4F-9589-367B0263B89A}"/>
                  </a:ext>
                </a:extLst>
              </p:cNvPr>
              <p:cNvPicPr>
                <a:picLocks noChangeAspect="1"/>
              </p:cNvPicPr>
              <p:nvPr/>
            </p:nvPicPr>
            <p:blipFill rotWithShape="1">
              <a:blip r:embed="rId3">
                <a:extLst>
                  <a:ext uri="{28A0092B-C50C-407E-A947-70E740481C1C}">
                    <a14:useLocalDpi xmlns:a14="http://schemas.microsoft.com/office/drawing/2010/main" val="0"/>
                  </a:ext>
                </a:extLst>
              </a:blip>
              <a:srcRect t="22609"/>
              <a:stretch/>
            </p:blipFill>
            <p:spPr>
              <a:xfrm>
                <a:off x="0" y="1986010"/>
                <a:ext cx="9010270" cy="3922386"/>
              </a:xfrm>
              <a:prstGeom prst="rect">
                <a:avLst/>
              </a:prstGeom>
            </p:spPr>
          </p:pic>
          <p:sp>
            <p:nvSpPr>
              <p:cNvPr id="6" name="Rectangle 5">
                <a:extLst>
                  <a:ext uri="{FF2B5EF4-FFF2-40B4-BE49-F238E27FC236}">
                    <a16:creationId xmlns:a16="http://schemas.microsoft.com/office/drawing/2014/main" id="{7DBFCDD0-73F8-CD44-86B1-9A2FD9A84C9A}"/>
                  </a:ext>
                </a:extLst>
              </p:cNvPr>
              <p:cNvSpPr/>
              <p:nvPr/>
            </p:nvSpPr>
            <p:spPr>
              <a:xfrm>
                <a:off x="3358643" y="4077072"/>
                <a:ext cx="3600400" cy="21602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8E22192-5E3F-AD48-AA37-1BD10C55A02F}"/>
                </a:ext>
              </a:extLst>
            </p:cNvPr>
            <p:cNvSpPr/>
            <p:nvPr/>
          </p:nvSpPr>
          <p:spPr>
            <a:xfrm>
              <a:off x="3306071" y="4031195"/>
              <a:ext cx="5442393" cy="307777"/>
            </a:xfrm>
            <a:prstGeom prst="rect">
              <a:avLst/>
            </a:prstGeom>
          </p:spPr>
          <p:txBody>
            <a:bodyPr wrap="square">
              <a:spAutoFit/>
            </a:bodyPr>
            <a:lstStyle/>
            <a:p>
              <a:r>
                <a:rPr lang="en-GB" sz="1400" b="1" dirty="0">
                  <a:solidFill>
                    <a:srgbClr val="7030A0"/>
                  </a:solidFill>
                  <a:latin typeface="Arial"/>
                  <a:cs typeface="Arial"/>
                </a:rPr>
                <a:t>efficient, usable, maintainable, dependable and secure. </a:t>
              </a:r>
            </a:p>
          </p:txBody>
        </p:sp>
      </p:grpSp>
    </p:spTree>
    <p:extLst>
      <p:ext uri="{BB962C8B-B14F-4D97-AF65-F5344CB8AC3E}">
        <p14:creationId xmlns:p14="http://schemas.microsoft.com/office/powerpoint/2010/main" val="197030160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15</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79512" y="764704"/>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5</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721648" y="983560"/>
            <a:ext cx="8026816"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buNone/>
            </a:pPr>
            <a:r>
              <a:rPr lang="en-US" sz="2800" b="1" kern="0" dirty="0">
                <a:solidFill>
                  <a:schemeClr val="accent5">
                    <a:lumMod val="75000"/>
                  </a:schemeClr>
                </a:solidFill>
              </a:rPr>
              <a:t>What is the difference between software engineering and computer science?</a:t>
            </a:r>
          </a:p>
          <a:p>
            <a:pPr marL="0" indent="0" algn="just">
              <a:buNone/>
            </a:pPr>
            <a:endParaRPr lang="en-US" sz="2800" b="1" kern="0" dirty="0">
              <a:solidFill>
                <a:schemeClr val="accent5">
                  <a:lumMod val="75000"/>
                </a:schemeClr>
              </a:solidFill>
            </a:endParaRPr>
          </a:p>
          <a:p>
            <a:pPr marL="0" indent="0" algn="just">
              <a:buNone/>
            </a:pPr>
            <a:endParaRPr lang="en-US" sz="2800" b="1" kern="0" dirty="0">
              <a:solidFill>
                <a:schemeClr val="accent5">
                  <a:lumMod val="75000"/>
                </a:schemeClr>
              </a:solidFill>
            </a:endParaRPr>
          </a:p>
          <a:p>
            <a:pPr marL="0" indent="0" algn="just">
              <a:buNone/>
            </a:pPr>
            <a:endParaRPr lang="en-US" sz="2800" b="1" kern="0" dirty="0">
              <a:solidFill>
                <a:schemeClr val="accent5">
                  <a:lumMod val="75000"/>
                </a:schemeClr>
              </a:solidFill>
            </a:endParaRPr>
          </a:p>
          <a:p>
            <a:pPr marL="0" indent="0" algn="just">
              <a:buNone/>
            </a:pPr>
            <a:endParaRPr lang="en-US" b="1" kern="0" dirty="0">
              <a:solidFill>
                <a:schemeClr val="accent5">
                  <a:lumMod val="75000"/>
                </a:schemeClr>
              </a:solidFill>
            </a:endParaRPr>
          </a:p>
          <a:p>
            <a:pPr algn="just"/>
            <a:endParaRPr lang="en-US" kern="0" dirty="0"/>
          </a:p>
          <a:p>
            <a:pPr marL="0" indent="0" algn="just">
              <a:buFont typeface="Wingdings" pitchFamily="2" charset="2"/>
              <a:buNone/>
            </a:pPr>
            <a:endParaRPr lang="en-US" b="1" kern="0" dirty="0">
              <a:solidFill>
                <a:srgbClr val="0000FF"/>
              </a:solidFill>
            </a:endParaRPr>
          </a:p>
          <a:p>
            <a:pPr marL="0" indent="0" algn="just">
              <a:buFont typeface="Wingdings" pitchFamily="2" charset="2"/>
              <a:buNone/>
            </a:pPr>
            <a:r>
              <a:rPr lang="en-US" b="1" kern="0" dirty="0">
                <a:solidFill>
                  <a:srgbClr val="0000FF"/>
                </a:solidFill>
              </a:rPr>
              <a:t>	</a:t>
            </a:r>
            <a:endParaRPr lang="en-US" kern="0" dirty="0"/>
          </a:p>
          <a:p>
            <a:pPr algn="just"/>
            <a:endParaRPr lang="en-US" kern="0" dirty="0"/>
          </a:p>
          <a:p>
            <a:pPr algn="just"/>
            <a:endParaRPr lang="en-US" kern="0" dirty="0"/>
          </a:p>
          <a:p>
            <a:pPr algn="just"/>
            <a:endParaRPr lang="en-US" kern="0" dirty="0"/>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15</a:t>
            </a:fld>
            <a:endParaRPr lang="en-US" altLang="en-US"/>
          </a:p>
        </p:txBody>
      </p:sp>
      <p:pic>
        <p:nvPicPr>
          <p:cNvPr id="9" name="Picture 8">
            <a:extLst>
              <a:ext uri="{FF2B5EF4-FFF2-40B4-BE49-F238E27FC236}">
                <a16:creationId xmlns:a16="http://schemas.microsoft.com/office/drawing/2014/main" id="{15385771-512C-DD49-B4C3-0FAD03FDC026}"/>
              </a:ext>
            </a:extLst>
          </p:cNvPr>
          <p:cNvPicPr>
            <a:picLocks noChangeAspect="1"/>
          </p:cNvPicPr>
          <p:nvPr/>
        </p:nvPicPr>
        <p:blipFill rotWithShape="1">
          <a:blip r:embed="rId3">
            <a:extLst>
              <a:ext uri="{28A0092B-C50C-407E-A947-70E740481C1C}">
                <a14:useLocalDpi xmlns:a14="http://schemas.microsoft.com/office/drawing/2010/main" val="0"/>
              </a:ext>
            </a:extLst>
          </a:blip>
          <a:srcRect b="7626"/>
          <a:stretch/>
        </p:blipFill>
        <p:spPr>
          <a:xfrm>
            <a:off x="1259632" y="2031790"/>
            <a:ext cx="5824100" cy="2549338"/>
          </a:xfrm>
          <a:prstGeom prst="rect">
            <a:avLst/>
          </a:prstGeom>
        </p:spPr>
      </p:pic>
      <p:sp>
        <p:nvSpPr>
          <p:cNvPr id="10" name="Rectangle 9">
            <a:extLst>
              <a:ext uri="{FF2B5EF4-FFF2-40B4-BE49-F238E27FC236}">
                <a16:creationId xmlns:a16="http://schemas.microsoft.com/office/drawing/2014/main" id="{72D86C89-2B68-9A4A-BB8E-DF18DAE0B5BF}"/>
              </a:ext>
            </a:extLst>
          </p:cNvPr>
          <p:cNvSpPr/>
          <p:nvPr/>
        </p:nvSpPr>
        <p:spPr>
          <a:xfrm>
            <a:off x="1331640" y="4660995"/>
            <a:ext cx="2538195" cy="954107"/>
          </a:xfrm>
          <a:prstGeom prst="rect">
            <a:avLst/>
          </a:prstGeom>
        </p:spPr>
        <p:txBody>
          <a:bodyPr wrap="none">
            <a:spAutoFit/>
          </a:bodyPr>
          <a:lstStyle/>
          <a:p>
            <a:pPr marL="285750" indent="-285750">
              <a:buFont typeface="Arial" panose="020B0604020202020204" pitchFamily="34" charset="0"/>
              <a:buChar char="•"/>
            </a:pPr>
            <a:r>
              <a:rPr lang="en-GB" sz="2800" dirty="0"/>
              <a:t>Theory</a:t>
            </a:r>
          </a:p>
          <a:p>
            <a:pPr marL="285750" indent="-285750">
              <a:buFont typeface="Arial" panose="020B0604020202020204" pitchFamily="34" charset="0"/>
              <a:buChar char="•"/>
            </a:pPr>
            <a:r>
              <a:rPr lang="en-GB" sz="2800" dirty="0"/>
              <a:t>Fundamentals</a:t>
            </a:r>
            <a:endParaRPr lang="en-US" dirty="0"/>
          </a:p>
        </p:txBody>
      </p:sp>
      <p:sp>
        <p:nvSpPr>
          <p:cNvPr id="12" name="Rectangle 11">
            <a:extLst>
              <a:ext uri="{FF2B5EF4-FFF2-40B4-BE49-F238E27FC236}">
                <a16:creationId xmlns:a16="http://schemas.microsoft.com/office/drawing/2014/main" id="{D9A03C96-7031-DA48-8B42-B3BF8F01CE5A}"/>
              </a:ext>
            </a:extLst>
          </p:cNvPr>
          <p:cNvSpPr/>
          <p:nvPr/>
        </p:nvSpPr>
        <p:spPr>
          <a:xfrm>
            <a:off x="4409120" y="4682696"/>
            <a:ext cx="4521366" cy="1384995"/>
          </a:xfrm>
          <a:prstGeom prst="rect">
            <a:avLst/>
          </a:prstGeom>
        </p:spPr>
        <p:txBody>
          <a:bodyPr wrap="none">
            <a:spAutoFit/>
          </a:bodyPr>
          <a:lstStyle/>
          <a:p>
            <a:pPr marL="285750" indent="-285750">
              <a:buFont typeface="Arial" panose="020B0604020202020204" pitchFamily="34" charset="0"/>
              <a:buChar char="•"/>
            </a:pPr>
            <a:r>
              <a:rPr lang="en-GB" sz="2800" dirty="0"/>
              <a:t>Practicalities of :</a:t>
            </a:r>
          </a:p>
          <a:p>
            <a:pPr marL="457200" indent="-457200">
              <a:buFont typeface="Wingdings" pitchFamily="2" charset="2"/>
              <a:buChar char="ü"/>
            </a:pPr>
            <a:r>
              <a:rPr lang="en-GB" sz="2800" dirty="0"/>
              <a:t> Developing &amp;</a:t>
            </a:r>
          </a:p>
          <a:p>
            <a:pPr marL="457200" indent="-457200">
              <a:buFont typeface="Wingdings" pitchFamily="2" charset="2"/>
              <a:buChar char="ü"/>
            </a:pPr>
            <a:r>
              <a:rPr lang="en-GB" sz="2800" dirty="0"/>
              <a:t> Delivering useful software</a:t>
            </a:r>
            <a:endParaRPr lang="en-US" dirty="0"/>
          </a:p>
        </p:txBody>
      </p:sp>
    </p:spTree>
    <p:extLst>
      <p:ext uri="{BB962C8B-B14F-4D97-AF65-F5344CB8AC3E}">
        <p14:creationId xmlns:p14="http://schemas.microsoft.com/office/powerpoint/2010/main" val="2372381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16</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79512" y="764704"/>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6</a:t>
            </a: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721648" y="983560"/>
            <a:ext cx="824284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spcAft>
                <a:spcPts val="0"/>
              </a:spcAft>
              <a:buNone/>
            </a:pPr>
            <a:r>
              <a:rPr lang="en-GB" sz="2800" b="1" kern="0" dirty="0">
                <a:solidFill>
                  <a:schemeClr val="accent5">
                    <a:lumMod val="75000"/>
                  </a:schemeClr>
                </a:solidFill>
              </a:rPr>
              <a:t>What is the difference between software</a:t>
            </a:r>
            <a:r>
              <a:rPr lang="ar-SA" sz="2800" b="1" kern="0" dirty="0">
                <a:solidFill>
                  <a:schemeClr val="accent5">
                    <a:lumMod val="75000"/>
                  </a:schemeClr>
                </a:solidFill>
              </a:rPr>
              <a:t> </a:t>
            </a:r>
            <a:r>
              <a:rPr lang="en-GB" sz="2800" b="1" kern="0" dirty="0">
                <a:solidFill>
                  <a:schemeClr val="accent5">
                    <a:lumMod val="75000"/>
                  </a:schemeClr>
                </a:solidFill>
              </a:rPr>
              <a:t>engineering and system engineering?</a:t>
            </a:r>
            <a:endParaRPr lang="ar-SA" sz="2800" b="1" kern="0" dirty="0">
              <a:solidFill>
                <a:schemeClr val="accent5">
                  <a:lumMod val="75000"/>
                </a:schemeClr>
              </a:solidFill>
            </a:endParaRPr>
          </a:p>
          <a:p>
            <a:pPr algn="just">
              <a:spcAft>
                <a:spcPts val="0"/>
              </a:spcAft>
              <a:buFont typeface="Arial" panose="020B0604020202020204" pitchFamily="34" charset="0"/>
              <a:buChar char="•"/>
            </a:pPr>
            <a:r>
              <a:rPr lang="en-GB" sz="2800" b="1" dirty="0"/>
              <a:t>System engineering </a:t>
            </a:r>
            <a:r>
              <a:rPr lang="en-GB" sz="2800" dirty="0"/>
              <a:t>is concerned with </a:t>
            </a:r>
            <a:r>
              <a:rPr lang="en-GB" sz="2800" dirty="0">
                <a:solidFill>
                  <a:srgbClr val="FF0000"/>
                </a:solidFill>
              </a:rPr>
              <a:t>all</a:t>
            </a:r>
            <a:r>
              <a:rPr lang="en-GB" sz="2800" dirty="0"/>
              <a:t> aspects of computer-based systems development including hardware, software and process engineering.</a:t>
            </a:r>
          </a:p>
          <a:p>
            <a:pPr algn="just">
              <a:spcAft>
                <a:spcPts val="0"/>
              </a:spcAft>
              <a:buFont typeface="Arial" panose="020B0604020202020204" pitchFamily="34" charset="0"/>
              <a:buChar char="•"/>
            </a:pPr>
            <a:r>
              <a:rPr lang="en-GB" sz="2800" b="1" dirty="0"/>
              <a:t>Software engineering</a:t>
            </a:r>
            <a:r>
              <a:rPr lang="en-GB" sz="2800" dirty="0"/>
              <a:t> is part of this more general</a:t>
            </a:r>
            <a:r>
              <a:rPr lang="en-GB" sz="2800" dirty="0">
                <a:latin typeface="Arial"/>
                <a:cs typeface="Arial"/>
              </a:rPr>
              <a:t>.</a:t>
            </a:r>
            <a:endParaRPr lang="en-GB" sz="2800" dirty="0">
              <a:solidFill>
                <a:srgbClr val="000000"/>
              </a:solidFill>
              <a:latin typeface="Arial"/>
              <a:ea typeface="Times New Roman"/>
              <a:cs typeface="Arial"/>
            </a:endParaRPr>
          </a:p>
          <a:p>
            <a:pPr marL="0" indent="0">
              <a:spcAft>
                <a:spcPts val="0"/>
              </a:spcAft>
              <a:buNone/>
            </a:pPr>
            <a:endParaRPr lang="en-GB" sz="2800" b="1" kern="0" dirty="0">
              <a:solidFill>
                <a:schemeClr val="accent5">
                  <a:lumMod val="75000"/>
                </a:schemeClr>
              </a:solidFill>
            </a:endParaRPr>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16</a:t>
            </a:fld>
            <a:endParaRPr lang="en-US" altLang="en-US"/>
          </a:p>
        </p:txBody>
      </p:sp>
      <p:pic>
        <p:nvPicPr>
          <p:cNvPr id="8" name="Picture 7">
            <a:extLst>
              <a:ext uri="{FF2B5EF4-FFF2-40B4-BE49-F238E27FC236}">
                <a16:creationId xmlns:a16="http://schemas.microsoft.com/office/drawing/2014/main" id="{CCBC7D96-DA87-4041-A425-A26650787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390" y="4694300"/>
            <a:ext cx="2971800" cy="1155700"/>
          </a:xfrm>
          <a:prstGeom prst="rect">
            <a:avLst/>
          </a:prstGeom>
        </p:spPr>
      </p:pic>
      <p:pic>
        <p:nvPicPr>
          <p:cNvPr id="14" name="Picture 13">
            <a:extLst>
              <a:ext uri="{FF2B5EF4-FFF2-40B4-BE49-F238E27FC236}">
                <a16:creationId xmlns:a16="http://schemas.microsoft.com/office/drawing/2014/main" id="{96F6A650-7520-9747-8AED-27496720D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98" y="3964056"/>
            <a:ext cx="4651274" cy="2419344"/>
          </a:xfrm>
          <a:prstGeom prst="rect">
            <a:avLst/>
          </a:prstGeom>
        </p:spPr>
      </p:pic>
      <p:sp>
        <p:nvSpPr>
          <p:cNvPr id="15" name="Rectangle 14">
            <a:extLst>
              <a:ext uri="{FF2B5EF4-FFF2-40B4-BE49-F238E27FC236}">
                <a16:creationId xmlns:a16="http://schemas.microsoft.com/office/drawing/2014/main" id="{9D5963FA-161F-2E49-B77B-38AD3E03C243}"/>
              </a:ext>
            </a:extLst>
          </p:cNvPr>
          <p:cNvSpPr/>
          <p:nvPr/>
        </p:nvSpPr>
        <p:spPr>
          <a:xfrm>
            <a:off x="3779912" y="5173728"/>
            <a:ext cx="1267468" cy="1135592"/>
          </a:xfrm>
          <a:prstGeom prst="rect">
            <a:avLst/>
          </a:prstGeom>
          <a:noFill/>
          <a:ln w="5715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8317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17</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07504" y="764704"/>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7</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505624" y="1000472"/>
            <a:ext cx="9034928"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spcAft>
                <a:spcPts val="0"/>
              </a:spcAft>
              <a:buNone/>
            </a:pPr>
            <a:r>
              <a:rPr lang="en-GB" sz="2800" b="1" kern="0" dirty="0">
                <a:solidFill>
                  <a:schemeClr val="accent5">
                    <a:lumMod val="75000"/>
                  </a:schemeClr>
                </a:solidFill>
              </a:rPr>
              <a:t>What are the key challenges facing software engineering?</a:t>
            </a: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17</a:t>
            </a:fld>
            <a:endParaRPr lang="en-US" altLang="en-US"/>
          </a:p>
        </p:txBody>
      </p:sp>
      <p:pic>
        <p:nvPicPr>
          <p:cNvPr id="10" name="Picture 9">
            <a:extLst>
              <a:ext uri="{FF2B5EF4-FFF2-40B4-BE49-F238E27FC236}">
                <a16:creationId xmlns:a16="http://schemas.microsoft.com/office/drawing/2014/main" id="{64C5E21C-B5C2-BF41-AA79-3DA1C3258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27320"/>
            <a:ext cx="7696044" cy="4746479"/>
          </a:xfrm>
          <a:prstGeom prst="rect">
            <a:avLst/>
          </a:prstGeom>
        </p:spPr>
      </p:pic>
      <p:sp>
        <p:nvSpPr>
          <p:cNvPr id="11" name="Rectangle 10">
            <a:extLst>
              <a:ext uri="{FF2B5EF4-FFF2-40B4-BE49-F238E27FC236}">
                <a16:creationId xmlns:a16="http://schemas.microsoft.com/office/drawing/2014/main" id="{4EF8C4EE-509B-654E-808C-934B17C9212B}"/>
              </a:ext>
            </a:extLst>
          </p:cNvPr>
          <p:cNvSpPr/>
          <p:nvPr/>
        </p:nvSpPr>
        <p:spPr>
          <a:xfrm>
            <a:off x="3059832" y="5374957"/>
            <a:ext cx="1368152" cy="646331"/>
          </a:xfrm>
          <a:prstGeom prst="rect">
            <a:avLst/>
          </a:prstGeom>
        </p:spPr>
        <p:txBody>
          <a:bodyPr wrap="square">
            <a:spAutoFit/>
          </a:bodyPr>
          <a:lstStyle/>
          <a:p>
            <a:r>
              <a:rPr lang="en-US" b="1" dirty="0">
                <a:solidFill>
                  <a:schemeClr val="bg1"/>
                </a:solidFill>
                <a:latin typeface="Arial"/>
                <a:cs typeface="Arial"/>
              </a:rPr>
              <a:t>Increasing diversity</a:t>
            </a:r>
            <a:endParaRPr lang="en-US" b="1" dirty="0">
              <a:solidFill>
                <a:schemeClr val="bg1"/>
              </a:solidFill>
            </a:endParaRPr>
          </a:p>
        </p:txBody>
      </p:sp>
      <p:sp>
        <p:nvSpPr>
          <p:cNvPr id="12" name="Rectangle 11">
            <a:extLst>
              <a:ext uri="{FF2B5EF4-FFF2-40B4-BE49-F238E27FC236}">
                <a16:creationId xmlns:a16="http://schemas.microsoft.com/office/drawing/2014/main" id="{FE462C3D-262E-EE46-9910-40443E9D5B4B}"/>
              </a:ext>
            </a:extLst>
          </p:cNvPr>
          <p:cNvSpPr/>
          <p:nvPr/>
        </p:nvSpPr>
        <p:spPr>
          <a:xfrm>
            <a:off x="4283968" y="4892967"/>
            <a:ext cx="1782963" cy="1200329"/>
          </a:xfrm>
          <a:prstGeom prst="rect">
            <a:avLst/>
          </a:prstGeom>
        </p:spPr>
        <p:txBody>
          <a:bodyPr wrap="square">
            <a:spAutoFit/>
          </a:bodyPr>
          <a:lstStyle/>
          <a:p>
            <a:r>
              <a:rPr lang="en-US" b="1" dirty="0">
                <a:solidFill>
                  <a:schemeClr val="bg1"/>
                </a:solidFill>
                <a:latin typeface="Arial"/>
                <a:cs typeface="Arial"/>
              </a:rPr>
              <a:t>Demands </a:t>
            </a:r>
          </a:p>
          <a:p>
            <a:r>
              <a:rPr lang="en-US" b="1" dirty="0">
                <a:solidFill>
                  <a:schemeClr val="bg1"/>
                </a:solidFill>
                <a:latin typeface="Arial"/>
                <a:cs typeface="Arial"/>
              </a:rPr>
              <a:t>for reduced delivery</a:t>
            </a:r>
          </a:p>
          <a:p>
            <a:r>
              <a:rPr lang="en-US" b="1" dirty="0">
                <a:solidFill>
                  <a:schemeClr val="bg1"/>
                </a:solidFill>
                <a:latin typeface="Arial"/>
                <a:cs typeface="Arial"/>
              </a:rPr>
              <a:t> times</a:t>
            </a:r>
            <a:endParaRPr lang="en-US" b="1" dirty="0">
              <a:solidFill>
                <a:schemeClr val="bg1"/>
              </a:solidFill>
            </a:endParaRPr>
          </a:p>
        </p:txBody>
      </p:sp>
      <p:sp>
        <p:nvSpPr>
          <p:cNvPr id="16" name="Rectangle 15">
            <a:extLst>
              <a:ext uri="{FF2B5EF4-FFF2-40B4-BE49-F238E27FC236}">
                <a16:creationId xmlns:a16="http://schemas.microsoft.com/office/drawing/2014/main" id="{328072E9-5990-5B44-882C-763005FB232D}"/>
              </a:ext>
            </a:extLst>
          </p:cNvPr>
          <p:cNvSpPr/>
          <p:nvPr/>
        </p:nvSpPr>
        <p:spPr>
          <a:xfrm>
            <a:off x="5690284" y="4621087"/>
            <a:ext cx="1561128" cy="923330"/>
          </a:xfrm>
          <a:prstGeom prst="rect">
            <a:avLst/>
          </a:prstGeom>
        </p:spPr>
        <p:txBody>
          <a:bodyPr wrap="square">
            <a:spAutoFit/>
          </a:bodyPr>
          <a:lstStyle/>
          <a:p>
            <a:r>
              <a:rPr lang="en-US" b="1" dirty="0">
                <a:solidFill>
                  <a:schemeClr val="bg1"/>
                </a:solidFill>
                <a:latin typeface="Arial"/>
                <a:cs typeface="Arial"/>
              </a:rPr>
              <a:t>Developing trustworthy software</a:t>
            </a:r>
            <a:endParaRPr lang="en-US" b="1" dirty="0">
              <a:solidFill>
                <a:schemeClr val="bg1"/>
              </a:solidFill>
            </a:endParaRPr>
          </a:p>
        </p:txBody>
      </p:sp>
      <p:pic>
        <p:nvPicPr>
          <p:cNvPr id="20" name="Picture 19">
            <a:extLst>
              <a:ext uri="{FF2B5EF4-FFF2-40B4-BE49-F238E27FC236}">
                <a16:creationId xmlns:a16="http://schemas.microsoft.com/office/drawing/2014/main" id="{640FEA79-10F3-904F-875B-D78D1A04C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564" y="4731617"/>
            <a:ext cx="744812" cy="740158"/>
          </a:xfrm>
          <a:prstGeom prst="rect">
            <a:avLst/>
          </a:prstGeom>
        </p:spPr>
      </p:pic>
      <p:pic>
        <p:nvPicPr>
          <p:cNvPr id="24" name="Picture 23">
            <a:extLst>
              <a:ext uri="{FF2B5EF4-FFF2-40B4-BE49-F238E27FC236}">
                <a16:creationId xmlns:a16="http://schemas.microsoft.com/office/drawing/2014/main" id="{99ABA1FB-0BB8-134A-83BF-CF149E3C4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8210" y="4104195"/>
            <a:ext cx="1165050" cy="750911"/>
          </a:xfrm>
          <a:prstGeom prst="rect">
            <a:avLst/>
          </a:prstGeom>
        </p:spPr>
      </p:pic>
      <p:pic>
        <p:nvPicPr>
          <p:cNvPr id="26" name="Picture 25">
            <a:extLst>
              <a:ext uri="{FF2B5EF4-FFF2-40B4-BE49-F238E27FC236}">
                <a16:creationId xmlns:a16="http://schemas.microsoft.com/office/drawing/2014/main" id="{963E0210-4BE5-2C4D-B948-BBB459D9F9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1441" y="3655392"/>
            <a:ext cx="1466577" cy="876320"/>
          </a:xfrm>
          <a:prstGeom prst="rect">
            <a:avLst/>
          </a:prstGeom>
        </p:spPr>
      </p:pic>
    </p:spTree>
    <p:extLst>
      <p:ext uri="{BB962C8B-B14F-4D97-AF65-F5344CB8AC3E}">
        <p14:creationId xmlns:p14="http://schemas.microsoft.com/office/powerpoint/2010/main" val="1103917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18</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07504" y="764704"/>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8</a:t>
            </a: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505624" y="1000472"/>
            <a:ext cx="9034928"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spcAft>
                <a:spcPts val="0"/>
              </a:spcAft>
              <a:buNone/>
            </a:pPr>
            <a:r>
              <a:rPr lang="en-GB" sz="2800" b="1" kern="0" dirty="0">
                <a:solidFill>
                  <a:schemeClr val="accent5">
                    <a:lumMod val="75000"/>
                  </a:schemeClr>
                </a:solidFill>
              </a:rPr>
              <a:t>What are the costs of software engineering?</a:t>
            </a: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18</a:t>
            </a:fld>
            <a:endParaRPr lang="en-US" altLang="en-US"/>
          </a:p>
        </p:txBody>
      </p:sp>
      <p:sp>
        <p:nvSpPr>
          <p:cNvPr id="11" name="Rectangle 10">
            <a:extLst>
              <a:ext uri="{FF2B5EF4-FFF2-40B4-BE49-F238E27FC236}">
                <a16:creationId xmlns:a16="http://schemas.microsoft.com/office/drawing/2014/main" id="{4EF8C4EE-509B-654E-808C-934B17C9212B}"/>
              </a:ext>
            </a:extLst>
          </p:cNvPr>
          <p:cNvSpPr/>
          <p:nvPr/>
        </p:nvSpPr>
        <p:spPr>
          <a:xfrm>
            <a:off x="3059832" y="5374957"/>
            <a:ext cx="1368152" cy="646331"/>
          </a:xfrm>
          <a:prstGeom prst="rect">
            <a:avLst/>
          </a:prstGeom>
        </p:spPr>
        <p:txBody>
          <a:bodyPr wrap="square">
            <a:spAutoFit/>
          </a:bodyPr>
          <a:lstStyle/>
          <a:p>
            <a:r>
              <a:rPr lang="en-US" b="1" dirty="0">
                <a:solidFill>
                  <a:schemeClr val="bg1"/>
                </a:solidFill>
                <a:latin typeface="Arial"/>
                <a:cs typeface="Arial"/>
              </a:rPr>
              <a:t>Increasing diversity</a:t>
            </a:r>
            <a:endParaRPr lang="en-US" b="1" dirty="0">
              <a:solidFill>
                <a:schemeClr val="bg1"/>
              </a:solidFill>
            </a:endParaRPr>
          </a:p>
        </p:txBody>
      </p:sp>
      <p:sp>
        <p:nvSpPr>
          <p:cNvPr id="12" name="Rectangle 11">
            <a:extLst>
              <a:ext uri="{FF2B5EF4-FFF2-40B4-BE49-F238E27FC236}">
                <a16:creationId xmlns:a16="http://schemas.microsoft.com/office/drawing/2014/main" id="{FE462C3D-262E-EE46-9910-40443E9D5B4B}"/>
              </a:ext>
            </a:extLst>
          </p:cNvPr>
          <p:cNvSpPr/>
          <p:nvPr/>
        </p:nvSpPr>
        <p:spPr>
          <a:xfrm>
            <a:off x="4283968" y="4892967"/>
            <a:ext cx="1782963" cy="1200329"/>
          </a:xfrm>
          <a:prstGeom prst="rect">
            <a:avLst/>
          </a:prstGeom>
        </p:spPr>
        <p:txBody>
          <a:bodyPr wrap="square">
            <a:spAutoFit/>
          </a:bodyPr>
          <a:lstStyle/>
          <a:p>
            <a:r>
              <a:rPr lang="en-US" b="1" dirty="0">
                <a:solidFill>
                  <a:schemeClr val="bg1"/>
                </a:solidFill>
                <a:latin typeface="Arial"/>
                <a:cs typeface="Arial"/>
              </a:rPr>
              <a:t>Demands </a:t>
            </a:r>
          </a:p>
          <a:p>
            <a:r>
              <a:rPr lang="en-US" b="1" dirty="0">
                <a:solidFill>
                  <a:schemeClr val="bg1"/>
                </a:solidFill>
                <a:latin typeface="Arial"/>
                <a:cs typeface="Arial"/>
              </a:rPr>
              <a:t>for reduced delivery</a:t>
            </a:r>
          </a:p>
          <a:p>
            <a:r>
              <a:rPr lang="en-US" b="1" dirty="0">
                <a:solidFill>
                  <a:schemeClr val="bg1"/>
                </a:solidFill>
                <a:latin typeface="Arial"/>
                <a:cs typeface="Arial"/>
              </a:rPr>
              <a:t> times</a:t>
            </a:r>
            <a:endParaRPr lang="en-US" b="1" dirty="0">
              <a:solidFill>
                <a:schemeClr val="bg1"/>
              </a:solidFill>
            </a:endParaRPr>
          </a:p>
        </p:txBody>
      </p:sp>
      <p:sp>
        <p:nvSpPr>
          <p:cNvPr id="16" name="Rectangle 15">
            <a:extLst>
              <a:ext uri="{FF2B5EF4-FFF2-40B4-BE49-F238E27FC236}">
                <a16:creationId xmlns:a16="http://schemas.microsoft.com/office/drawing/2014/main" id="{328072E9-5990-5B44-882C-763005FB232D}"/>
              </a:ext>
            </a:extLst>
          </p:cNvPr>
          <p:cNvSpPr/>
          <p:nvPr/>
        </p:nvSpPr>
        <p:spPr>
          <a:xfrm>
            <a:off x="5690284" y="4621087"/>
            <a:ext cx="1561128" cy="923330"/>
          </a:xfrm>
          <a:prstGeom prst="rect">
            <a:avLst/>
          </a:prstGeom>
        </p:spPr>
        <p:txBody>
          <a:bodyPr wrap="square">
            <a:spAutoFit/>
          </a:bodyPr>
          <a:lstStyle/>
          <a:p>
            <a:r>
              <a:rPr lang="en-US" b="1" dirty="0">
                <a:solidFill>
                  <a:schemeClr val="bg1"/>
                </a:solidFill>
                <a:latin typeface="Arial"/>
                <a:cs typeface="Arial"/>
              </a:rPr>
              <a:t>Developing trustworthy software</a:t>
            </a:r>
            <a:endParaRPr lang="en-US" b="1" dirty="0">
              <a:solidFill>
                <a:schemeClr val="bg1"/>
              </a:solidFill>
            </a:endParaRPr>
          </a:p>
        </p:txBody>
      </p:sp>
      <p:sp>
        <p:nvSpPr>
          <p:cNvPr id="6" name="Rectangle 5">
            <a:extLst>
              <a:ext uri="{FF2B5EF4-FFF2-40B4-BE49-F238E27FC236}">
                <a16:creationId xmlns:a16="http://schemas.microsoft.com/office/drawing/2014/main" id="{C25BBE7E-1413-254E-85AF-23E89E0C5AF8}"/>
              </a:ext>
            </a:extLst>
          </p:cNvPr>
          <p:cNvSpPr/>
          <p:nvPr/>
        </p:nvSpPr>
        <p:spPr>
          <a:xfrm>
            <a:off x="603448" y="1458160"/>
            <a:ext cx="8298395" cy="2246769"/>
          </a:xfrm>
          <a:prstGeom prst="rect">
            <a:avLst/>
          </a:prstGeom>
        </p:spPr>
        <p:txBody>
          <a:bodyPr wrap="square">
            <a:spAutoFit/>
          </a:bodyPr>
          <a:lstStyle/>
          <a:p>
            <a:pPr marL="457200" indent="-457200" algn="just">
              <a:buFont typeface="Arial" panose="020B0604020202020204" pitchFamily="34" charset="0"/>
              <a:buChar char="•"/>
            </a:pPr>
            <a:r>
              <a:rPr lang="en-US" sz="2800" dirty="0"/>
              <a:t>Roughly 60% of software costs are development costs. </a:t>
            </a:r>
          </a:p>
          <a:p>
            <a:pPr marL="457200" indent="-457200" algn="just">
              <a:buFont typeface="Arial" panose="020B0604020202020204" pitchFamily="34" charset="0"/>
              <a:buChar char="•"/>
            </a:pPr>
            <a:r>
              <a:rPr lang="en-US" sz="2800" dirty="0"/>
              <a:t>Second most are the testing costs (40%). </a:t>
            </a:r>
          </a:p>
          <a:p>
            <a:pPr marL="457200" indent="-457200" algn="just">
              <a:buFont typeface="Arial" panose="020B0604020202020204" pitchFamily="34" charset="0"/>
              <a:buChar char="•"/>
            </a:pPr>
            <a:r>
              <a:rPr lang="en-US" sz="2800" dirty="0"/>
              <a:t>For custom software, </a:t>
            </a:r>
            <a:r>
              <a:rPr lang="en-US" sz="2800" b="1" dirty="0">
                <a:solidFill>
                  <a:srgbClr val="7030A0"/>
                </a:solidFill>
              </a:rPr>
              <a:t>evolution costs </a:t>
            </a:r>
            <a:r>
              <a:rPr lang="en-US" sz="2800" dirty="0"/>
              <a:t>often exceed development costs.</a:t>
            </a:r>
          </a:p>
        </p:txBody>
      </p:sp>
    </p:spTree>
    <p:extLst>
      <p:ext uri="{BB962C8B-B14F-4D97-AF65-F5344CB8AC3E}">
        <p14:creationId xmlns:p14="http://schemas.microsoft.com/office/powerpoint/2010/main" val="29492228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19</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07504" y="764704"/>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9</a:t>
            </a: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505624" y="1000472"/>
            <a:ext cx="9034928"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spcAft>
                <a:spcPts val="0"/>
              </a:spcAft>
              <a:buNone/>
            </a:pPr>
            <a:r>
              <a:rPr lang="en-GB" sz="2800" b="1" kern="0" dirty="0">
                <a:solidFill>
                  <a:schemeClr val="accent5">
                    <a:lumMod val="75000"/>
                  </a:schemeClr>
                </a:solidFill>
              </a:rPr>
              <a:t>What are the best software engineering techniques and methods?</a:t>
            </a: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19</a:t>
            </a:fld>
            <a:endParaRPr lang="en-US" altLang="en-US"/>
          </a:p>
        </p:txBody>
      </p:sp>
      <p:sp>
        <p:nvSpPr>
          <p:cNvPr id="11" name="Rectangle 10">
            <a:extLst>
              <a:ext uri="{FF2B5EF4-FFF2-40B4-BE49-F238E27FC236}">
                <a16:creationId xmlns:a16="http://schemas.microsoft.com/office/drawing/2014/main" id="{4EF8C4EE-509B-654E-808C-934B17C9212B}"/>
              </a:ext>
            </a:extLst>
          </p:cNvPr>
          <p:cNvSpPr/>
          <p:nvPr/>
        </p:nvSpPr>
        <p:spPr>
          <a:xfrm>
            <a:off x="3059832" y="5374957"/>
            <a:ext cx="1368152" cy="646331"/>
          </a:xfrm>
          <a:prstGeom prst="rect">
            <a:avLst/>
          </a:prstGeom>
        </p:spPr>
        <p:txBody>
          <a:bodyPr wrap="square">
            <a:spAutoFit/>
          </a:bodyPr>
          <a:lstStyle/>
          <a:p>
            <a:r>
              <a:rPr lang="en-US" b="1" dirty="0">
                <a:solidFill>
                  <a:schemeClr val="bg1"/>
                </a:solidFill>
                <a:latin typeface="Arial"/>
                <a:cs typeface="Arial"/>
              </a:rPr>
              <a:t>Increasing diversity</a:t>
            </a:r>
            <a:endParaRPr lang="en-US" b="1" dirty="0">
              <a:solidFill>
                <a:schemeClr val="bg1"/>
              </a:solidFill>
            </a:endParaRPr>
          </a:p>
        </p:txBody>
      </p:sp>
      <p:sp>
        <p:nvSpPr>
          <p:cNvPr id="12" name="Rectangle 11">
            <a:extLst>
              <a:ext uri="{FF2B5EF4-FFF2-40B4-BE49-F238E27FC236}">
                <a16:creationId xmlns:a16="http://schemas.microsoft.com/office/drawing/2014/main" id="{FE462C3D-262E-EE46-9910-40443E9D5B4B}"/>
              </a:ext>
            </a:extLst>
          </p:cNvPr>
          <p:cNvSpPr/>
          <p:nvPr/>
        </p:nvSpPr>
        <p:spPr>
          <a:xfrm>
            <a:off x="4283968" y="4892967"/>
            <a:ext cx="1782963" cy="1200329"/>
          </a:xfrm>
          <a:prstGeom prst="rect">
            <a:avLst/>
          </a:prstGeom>
        </p:spPr>
        <p:txBody>
          <a:bodyPr wrap="square">
            <a:spAutoFit/>
          </a:bodyPr>
          <a:lstStyle/>
          <a:p>
            <a:r>
              <a:rPr lang="en-US" b="1" dirty="0">
                <a:solidFill>
                  <a:schemeClr val="bg1"/>
                </a:solidFill>
                <a:latin typeface="Arial"/>
                <a:cs typeface="Arial"/>
              </a:rPr>
              <a:t>Demands </a:t>
            </a:r>
          </a:p>
          <a:p>
            <a:r>
              <a:rPr lang="en-US" b="1" dirty="0">
                <a:solidFill>
                  <a:schemeClr val="bg1"/>
                </a:solidFill>
                <a:latin typeface="Arial"/>
                <a:cs typeface="Arial"/>
              </a:rPr>
              <a:t>for reduced delivery</a:t>
            </a:r>
          </a:p>
          <a:p>
            <a:r>
              <a:rPr lang="en-US" b="1" dirty="0">
                <a:solidFill>
                  <a:schemeClr val="bg1"/>
                </a:solidFill>
                <a:latin typeface="Arial"/>
                <a:cs typeface="Arial"/>
              </a:rPr>
              <a:t> times</a:t>
            </a:r>
            <a:endParaRPr lang="en-US" b="1" dirty="0">
              <a:solidFill>
                <a:schemeClr val="bg1"/>
              </a:solidFill>
            </a:endParaRPr>
          </a:p>
        </p:txBody>
      </p:sp>
      <p:sp>
        <p:nvSpPr>
          <p:cNvPr id="16" name="Rectangle 15">
            <a:extLst>
              <a:ext uri="{FF2B5EF4-FFF2-40B4-BE49-F238E27FC236}">
                <a16:creationId xmlns:a16="http://schemas.microsoft.com/office/drawing/2014/main" id="{328072E9-5990-5B44-882C-763005FB232D}"/>
              </a:ext>
            </a:extLst>
          </p:cNvPr>
          <p:cNvSpPr/>
          <p:nvPr/>
        </p:nvSpPr>
        <p:spPr>
          <a:xfrm>
            <a:off x="5690284" y="4621087"/>
            <a:ext cx="1561128" cy="923330"/>
          </a:xfrm>
          <a:prstGeom prst="rect">
            <a:avLst/>
          </a:prstGeom>
        </p:spPr>
        <p:txBody>
          <a:bodyPr wrap="square">
            <a:spAutoFit/>
          </a:bodyPr>
          <a:lstStyle/>
          <a:p>
            <a:r>
              <a:rPr lang="en-US" b="1" dirty="0">
                <a:solidFill>
                  <a:schemeClr val="bg1"/>
                </a:solidFill>
                <a:latin typeface="Arial"/>
                <a:cs typeface="Arial"/>
              </a:rPr>
              <a:t>Developing trustworthy software</a:t>
            </a:r>
            <a:endParaRPr lang="en-US" b="1" dirty="0">
              <a:solidFill>
                <a:schemeClr val="bg1"/>
              </a:solidFill>
            </a:endParaRPr>
          </a:p>
        </p:txBody>
      </p:sp>
      <p:sp>
        <p:nvSpPr>
          <p:cNvPr id="6" name="Rectangle 5">
            <a:extLst>
              <a:ext uri="{FF2B5EF4-FFF2-40B4-BE49-F238E27FC236}">
                <a16:creationId xmlns:a16="http://schemas.microsoft.com/office/drawing/2014/main" id="{C25BBE7E-1413-254E-85AF-23E89E0C5AF8}"/>
              </a:ext>
            </a:extLst>
          </p:cNvPr>
          <p:cNvSpPr/>
          <p:nvPr/>
        </p:nvSpPr>
        <p:spPr>
          <a:xfrm>
            <a:off x="540805" y="2062858"/>
            <a:ext cx="8298395" cy="954107"/>
          </a:xfrm>
          <a:prstGeom prst="rect">
            <a:avLst/>
          </a:prstGeom>
        </p:spPr>
        <p:txBody>
          <a:bodyPr wrap="square">
            <a:spAutoFit/>
          </a:bodyPr>
          <a:lstStyle/>
          <a:p>
            <a:pPr marL="457200" indent="-457200" algn="just">
              <a:buFont typeface="Arial" panose="020B0604020202020204" pitchFamily="34" charset="0"/>
              <a:buChar char="•"/>
            </a:pPr>
            <a:r>
              <a:rPr lang="en-US" sz="2800" dirty="0"/>
              <a:t>Different techniques are appropriate for different types of system.</a:t>
            </a:r>
          </a:p>
        </p:txBody>
      </p:sp>
      <p:pic>
        <p:nvPicPr>
          <p:cNvPr id="9" name="Picture 8">
            <a:extLst>
              <a:ext uri="{FF2B5EF4-FFF2-40B4-BE49-F238E27FC236}">
                <a16:creationId xmlns:a16="http://schemas.microsoft.com/office/drawing/2014/main" id="{BFD6BE7C-3ADD-FD45-AD3A-F9A6FA36F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982" y="2746562"/>
            <a:ext cx="5377218" cy="3274726"/>
          </a:xfrm>
          <a:prstGeom prst="rect">
            <a:avLst/>
          </a:prstGeom>
        </p:spPr>
      </p:pic>
      <p:sp>
        <p:nvSpPr>
          <p:cNvPr id="10" name="Rectangle 9">
            <a:extLst>
              <a:ext uri="{FF2B5EF4-FFF2-40B4-BE49-F238E27FC236}">
                <a16:creationId xmlns:a16="http://schemas.microsoft.com/office/drawing/2014/main" id="{904ED8AA-F182-2347-A804-5F8C90ECF3E7}"/>
              </a:ext>
            </a:extLst>
          </p:cNvPr>
          <p:cNvSpPr/>
          <p:nvPr/>
        </p:nvSpPr>
        <p:spPr>
          <a:xfrm>
            <a:off x="899592" y="4118056"/>
            <a:ext cx="1383712" cy="523220"/>
          </a:xfrm>
          <a:prstGeom prst="rect">
            <a:avLst/>
          </a:prstGeom>
        </p:spPr>
        <p:txBody>
          <a:bodyPr wrap="none">
            <a:spAutoFit/>
          </a:bodyPr>
          <a:lstStyle/>
          <a:p>
            <a:r>
              <a:rPr lang="en-US" sz="2800" b="1" dirty="0">
                <a:solidFill>
                  <a:srgbClr val="7030A0"/>
                </a:solidFill>
                <a:latin typeface="Arial"/>
                <a:cs typeface="Arial"/>
              </a:rPr>
              <a:t>Games</a:t>
            </a:r>
            <a:endParaRPr lang="en-US" sz="2800" b="1" dirty="0">
              <a:solidFill>
                <a:srgbClr val="7030A0"/>
              </a:solidFill>
            </a:endParaRPr>
          </a:p>
        </p:txBody>
      </p:sp>
      <p:cxnSp>
        <p:nvCxnSpPr>
          <p:cNvPr id="19" name="Straight Arrow Connector 18">
            <a:extLst>
              <a:ext uri="{FF2B5EF4-FFF2-40B4-BE49-F238E27FC236}">
                <a16:creationId xmlns:a16="http://schemas.microsoft.com/office/drawing/2014/main" id="{294CFEE2-EA36-6143-A920-188FA4BB9705}"/>
              </a:ext>
            </a:extLst>
          </p:cNvPr>
          <p:cNvCxnSpPr/>
          <p:nvPr/>
        </p:nvCxnSpPr>
        <p:spPr>
          <a:xfrm>
            <a:off x="2283304" y="4379666"/>
            <a:ext cx="1178678" cy="0"/>
          </a:xfrm>
          <a:prstGeom prst="straightConnector1">
            <a:avLst/>
          </a:prstGeom>
          <a:ln w="44450" cmpd="thickThin">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DFE762-08BC-3840-A47D-64D9CBBA36A8}"/>
              </a:ext>
            </a:extLst>
          </p:cNvPr>
          <p:cNvSpPr/>
          <p:nvPr/>
        </p:nvSpPr>
        <p:spPr>
          <a:xfrm>
            <a:off x="5474263" y="5904869"/>
            <a:ext cx="2162772" cy="523220"/>
          </a:xfrm>
          <a:prstGeom prst="rect">
            <a:avLst/>
          </a:prstGeom>
        </p:spPr>
        <p:txBody>
          <a:bodyPr wrap="none">
            <a:spAutoFit/>
          </a:bodyPr>
          <a:lstStyle/>
          <a:p>
            <a:r>
              <a:rPr lang="en-US" sz="2800" b="1" dirty="0">
                <a:solidFill>
                  <a:srgbClr val="7030A0"/>
                </a:solidFill>
                <a:latin typeface="Arial"/>
                <a:cs typeface="Arial"/>
              </a:rPr>
              <a:t>Prototypes </a:t>
            </a:r>
            <a:endParaRPr lang="en-US" sz="2800" b="1" dirty="0">
              <a:solidFill>
                <a:srgbClr val="7030A0"/>
              </a:solidFill>
            </a:endParaRPr>
          </a:p>
        </p:txBody>
      </p:sp>
    </p:spTree>
    <p:extLst>
      <p:ext uri="{BB962C8B-B14F-4D97-AF65-F5344CB8AC3E}">
        <p14:creationId xmlns:p14="http://schemas.microsoft.com/office/powerpoint/2010/main" val="19831187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Objectives</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dirty="0"/>
              <a:t>Understand what </a:t>
            </a:r>
            <a:r>
              <a:rPr lang="en-US" b="1" dirty="0">
                <a:solidFill>
                  <a:srgbClr val="7030A0"/>
                </a:solidFill>
              </a:rPr>
              <a:t>software engineering </a:t>
            </a:r>
            <a:r>
              <a:rPr lang="en-US" dirty="0"/>
              <a:t>is and why it is important.</a:t>
            </a:r>
          </a:p>
          <a:p>
            <a:pPr algn="just"/>
            <a:r>
              <a:rPr lang="en-US" dirty="0"/>
              <a:t>Understand that the </a:t>
            </a:r>
            <a:r>
              <a:rPr lang="en-US" b="1" dirty="0">
                <a:solidFill>
                  <a:srgbClr val="7030A0"/>
                </a:solidFill>
              </a:rPr>
              <a:t>development of different types of software</a:t>
            </a:r>
            <a:r>
              <a:rPr lang="ar-SA" b="1" dirty="0">
                <a:solidFill>
                  <a:srgbClr val="7030A0"/>
                </a:solidFill>
              </a:rPr>
              <a:t> </a:t>
            </a:r>
            <a:r>
              <a:rPr lang="en-US" b="1" dirty="0">
                <a:solidFill>
                  <a:srgbClr val="7030A0"/>
                </a:solidFill>
              </a:rPr>
              <a:t>system </a:t>
            </a:r>
            <a:r>
              <a:rPr lang="en-US" dirty="0"/>
              <a:t>may require different software engineering techniques.</a:t>
            </a:r>
          </a:p>
          <a:p>
            <a:pPr algn="just"/>
            <a:endParaRPr lang="en-US" dirty="0"/>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2</a:t>
            </a:fld>
            <a:endParaRPr lang="en-US" altLang="en-US"/>
          </a:p>
        </p:txBody>
      </p:sp>
    </p:spTree>
    <p:extLst>
      <p:ext uri="{BB962C8B-B14F-4D97-AF65-F5344CB8AC3E}">
        <p14:creationId xmlns:p14="http://schemas.microsoft.com/office/powerpoint/2010/main" val="323611735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20</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07504" y="764704"/>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9</a:t>
            </a: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505624" y="1000472"/>
            <a:ext cx="9034928"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spcAft>
                <a:spcPts val="0"/>
              </a:spcAft>
              <a:buNone/>
            </a:pPr>
            <a:r>
              <a:rPr lang="en-GB" sz="2800" b="1" kern="0" dirty="0">
                <a:solidFill>
                  <a:schemeClr val="accent5">
                    <a:lumMod val="75000"/>
                  </a:schemeClr>
                </a:solidFill>
              </a:rPr>
              <a:t>What are the best software engineering techniques and methods?</a:t>
            </a: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20</a:t>
            </a:fld>
            <a:endParaRPr lang="en-US" altLang="en-US"/>
          </a:p>
        </p:txBody>
      </p:sp>
      <p:sp>
        <p:nvSpPr>
          <p:cNvPr id="11" name="Rectangle 10">
            <a:extLst>
              <a:ext uri="{FF2B5EF4-FFF2-40B4-BE49-F238E27FC236}">
                <a16:creationId xmlns:a16="http://schemas.microsoft.com/office/drawing/2014/main" id="{4EF8C4EE-509B-654E-808C-934B17C9212B}"/>
              </a:ext>
            </a:extLst>
          </p:cNvPr>
          <p:cNvSpPr/>
          <p:nvPr/>
        </p:nvSpPr>
        <p:spPr>
          <a:xfrm>
            <a:off x="3059832" y="5374957"/>
            <a:ext cx="1368152" cy="646331"/>
          </a:xfrm>
          <a:prstGeom prst="rect">
            <a:avLst/>
          </a:prstGeom>
        </p:spPr>
        <p:txBody>
          <a:bodyPr wrap="square">
            <a:spAutoFit/>
          </a:bodyPr>
          <a:lstStyle/>
          <a:p>
            <a:r>
              <a:rPr lang="en-US" b="1" dirty="0">
                <a:solidFill>
                  <a:schemeClr val="bg1"/>
                </a:solidFill>
                <a:latin typeface="Arial"/>
                <a:cs typeface="Arial"/>
              </a:rPr>
              <a:t>Increasing diversity</a:t>
            </a:r>
            <a:endParaRPr lang="en-US" b="1" dirty="0">
              <a:solidFill>
                <a:schemeClr val="bg1"/>
              </a:solidFill>
            </a:endParaRPr>
          </a:p>
        </p:txBody>
      </p:sp>
      <p:sp>
        <p:nvSpPr>
          <p:cNvPr id="12" name="Rectangle 11">
            <a:extLst>
              <a:ext uri="{FF2B5EF4-FFF2-40B4-BE49-F238E27FC236}">
                <a16:creationId xmlns:a16="http://schemas.microsoft.com/office/drawing/2014/main" id="{FE462C3D-262E-EE46-9910-40443E9D5B4B}"/>
              </a:ext>
            </a:extLst>
          </p:cNvPr>
          <p:cNvSpPr/>
          <p:nvPr/>
        </p:nvSpPr>
        <p:spPr>
          <a:xfrm>
            <a:off x="4283968" y="4892967"/>
            <a:ext cx="1782963" cy="1200329"/>
          </a:xfrm>
          <a:prstGeom prst="rect">
            <a:avLst/>
          </a:prstGeom>
        </p:spPr>
        <p:txBody>
          <a:bodyPr wrap="square">
            <a:spAutoFit/>
          </a:bodyPr>
          <a:lstStyle/>
          <a:p>
            <a:r>
              <a:rPr lang="en-US" b="1" dirty="0">
                <a:solidFill>
                  <a:schemeClr val="bg1"/>
                </a:solidFill>
                <a:latin typeface="Arial"/>
                <a:cs typeface="Arial"/>
              </a:rPr>
              <a:t>Demands </a:t>
            </a:r>
          </a:p>
          <a:p>
            <a:r>
              <a:rPr lang="en-US" b="1" dirty="0">
                <a:solidFill>
                  <a:schemeClr val="bg1"/>
                </a:solidFill>
                <a:latin typeface="Arial"/>
                <a:cs typeface="Arial"/>
              </a:rPr>
              <a:t>for reduced delivery</a:t>
            </a:r>
          </a:p>
          <a:p>
            <a:r>
              <a:rPr lang="en-US" b="1" dirty="0">
                <a:solidFill>
                  <a:schemeClr val="bg1"/>
                </a:solidFill>
                <a:latin typeface="Arial"/>
                <a:cs typeface="Arial"/>
              </a:rPr>
              <a:t> times</a:t>
            </a:r>
            <a:endParaRPr lang="en-US" b="1" dirty="0">
              <a:solidFill>
                <a:schemeClr val="bg1"/>
              </a:solidFill>
            </a:endParaRPr>
          </a:p>
        </p:txBody>
      </p:sp>
      <p:sp>
        <p:nvSpPr>
          <p:cNvPr id="16" name="Rectangle 15">
            <a:extLst>
              <a:ext uri="{FF2B5EF4-FFF2-40B4-BE49-F238E27FC236}">
                <a16:creationId xmlns:a16="http://schemas.microsoft.com/office/drawing/2014/main" id="{328072E9-5990-5B44-882C-763005FB232D}"/>
              </a:ext>
            </a:extLst>
          </p:cNvPr>
          <p:cNvSpPr/>
          <p:nvPr/>
        </p:nvSpPr>
        <p:spPr>
          <a:xfrm>
            <a:off x="5690284" y="4621087"/>
            <a:ext cx="1561128" cy="923330"/>
          </a:xfrm>
          <a:prstGeom prst="rect">
            <a:avLst/>
          </a:prstGeom>
        </p:spPr>
        <p:txBody>
          <a:bodyPr wrap="square">
            <a:spAutoFit/>
          </a:bodyPr>
          <a:lstStyle/>
          <a:p>
            <a:r>
              <a:rPr lang="en-US" b="1" dirty="0">
                <a:solidFill>
                  <a:schemeClr val="bg1"/>
                </a:solidFill>
                <a:latin typeface="Arial"/>
                <a:cs typeface="Arial"/>
              </a:rPr>
              <a:t>Developing trustworthy software</a:t>
            </a:r>
            <a:endParaRPr lang="en-US" b="1" dirty="0">
              <a:solidFill>
                <a:schemeClr val="bg1"/>
              </a:solidFill>
            </a:endParaRPr>
          </a:p>
        </p:txBody>
      </p:sp>
      <p:sp>
        <p:nvSpPr>
          <p:cNvPr id="6" name="Rectangle 5">
            <a:extLst>
              <a:ext uri="{FF2B5EF4-FFF2-40B4-BE49-F238E27FC236}">
                <a16:creationId xmlns:a16="http://schemas.microsoft.com/office/drawing/2014/main" id="{C25BBE7E-1413-254E-85AF-23E89E0C5AF8}"/>
              </a:ext>
            </a:extLst>
          </p:cNvPr>
          <p:cNvSpPr/>
          <p:nvPr/>
        </p:nvSpPr>
        <p:spPr>
          <a:xfrm>
            <a:off x="540805" y="2062858"/>
            <a:ext cx="8298395" cy="954107"/>
          </a:xfrm>
          <a:prstGeom prst="rect">
            <a:avLst/>
          </a:prstGeom>
        </p:spPr>
        <p:txBody>
          <a:bodyPr wrap="square">
            <a:spAutoFit/>
          </a:bodyPr>
          <a:lstStyle/>
          <a:p>
            <a:pPr marL="457200" indent="-457200" algn="just">
              <a:buFont typeface="Arial" panose="020B0604020202020204" pitchFamily="34" charset="0"/>
              <a:buChar char="•"/>
            </a:pPr>
            <a:r>
              <a:rPr lang="en-US" sz="2800" dirty="0"/>
              <a:t>Different techniques are appropriate for different types of system.</a:t>
            </a:r>
          </a:p>
        </p:txBody>
      </p:sp>
      <p:sp>
        <p:nvSpPr>
          <p:cNvPr id="10" name="Rectangle 9">
            <a:extLst>
              <a:ext uri="{FF2B5EF4-FFF2-40B4-BE49-F238E27FC236}">
                <a16:creationId xmlns:a16="http://schemas.microsoft.com/office/drawing/2014/main" id="{904ED8AA-F182-2347-A804-5F8C90ECF3E7}"/>
              </a:ext>
            </a:extLst>
          </p:cNvPr>
          <p:cNvSpPr/>
          <p:nvPr/>
        </p:nvSpPr>
        <p:spPr>
          <a:xfrm>
            <a:off x="505624" y="3056519"/>
            <a:ext cx="3573622" cy="954107"/>
          </a:xfrm>
          <a:prstGeom prst="rect">
            <a:avLst/>
          </a:prstGeom>
        </p:spPr>
        <p:txBody>
          <a:bodyPr wrap="square">
            <a:spAutoFit/>
          </a:bodyPr>
          <a:lstStyle/>
          <a:p>
            <a:r>
              <a:rPr lang="en-US" sz="2800" b="1" dirty="0">
                <a:solidFill>
                  <a:srgbClr val="7030A0"/>
                </a:solidFill>
                <a:latin typeface="Arial"/>
                <a:cs typeface="Arial"/>
              </a:rPr>
              <a:t>Safety critical control systems </a:t>
            </a:r>
            <a:endParaRPr lang="en-US" sz="2800" b="1" dirty="0">
              <a:solidFill>
                <a:srgbClr val="7030A0"/>
              </a:solidFill>
            </a:endParaRPr>
          </a:p>
        </p:txBody>
      </p:sp>
      <p:cxnSp>
        <p:nvCxnSpPr>
          <p:cNvPr id="19" name="Straight Arrow Connector 18">
            <a:extLst>
              <a:ext uri="{FF2B5EF4-FFF2-40B4-BE49-F238E27FC236}">
                <a16:creationId xmlns:a16="http://schemas.microsoft.com/office/drawing/2014/main" id="{294CFEE2-EA36-6143-A920-188FA4BB9705}"/>
              </a:ext>
            </a:extLst>
          </p:cNvPr>
          <p:cNvCxnSpPr/>
          <p:nvPr/>
        </p:nvCxnSpPr>
        <p:spPr>
          <a:xfrm>
            <a:off x="2673242" y="4379666"/>
            <a:ext cx="1178678" cy="0"/>
          </a:xfrm>
          <a:prstGeom prst="straightConnector1">
            <a:avLst/>
          </a:prstGeom>
          <a:ln w="44450" cmpd="thickThin">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DFE762-08BC-3840-A47D-64D9CBBA36A8}"/>
              </a:ext>
            </a:extLst>
          </p:cNvPr>
          <p:cNvSpPr/>
          <p:nvPr/>
        </p:nvSpPr>
        <p:spPr>
          <a:xfrm>
            <a:off x="5941800" y="5065788"/>
            <a:ext cx="2561920" cy="1384995"/>
          </a:xfrm>
          <a:prstGeom prst="rect">
            <a:avLst/>
          </a:prstGeom>
        </p:spPr>
        <p:txBody>
          <a:bodyPr wrap="none">
            <a:spAutoFit/>
          </a:bodyPr>
          <a:lstStyle/>
          <a:p>
            <a:pPr algn="ctr"/>
            <a:r>
              <a:rPr lang="en-US" sz="2800" b="1" dirty="0">
                <a:solidFill>
                  <a:srgbClr val="7030A0"/>
                </a:solidFill>
                <a:latin typeface="Arial"/>
                <a:cs typeface="Arial"/>
              </a:rPr>
              <a:t>Complete and</a:t>
            </a:r>
          </a:p>
          <a:p>
            <a:pPr algn="ctr"/>
            <a:r>
              <a:rPr lang="en-US" sz="2800" b="1" dirty="0">
                <a:solidFill>
                  <a:srgbClr val="7030A0"/>
                </a:solidFill>
                <a:latin typeface="Arial"/>
                <a:cs typeface="Arial"/>
              </a:rPr>
              <a:t>analyzable</a:t>
            </a:r>
          </a:p>
          <a:p>
            <a:pPr algn="ctr"/>
            <a:r>
              <a:rPr lang="en-US" sz="2800" b="1" dirty="0">
                <a:solidFill>
                  <a:srgbClr val="7030A0"/>
                </a:solidFill>
                <a:latin typeface="Arial"/>
                <a:cs typeface="Arial"/>
              </a:rPr>
              <a:t> specification</a:t>
            </a:r>
            <a:endParaRPr lang="en-US" sz="2800" b="1" dirty="0">
              <a:solidFill>
                <a:srgbClr val="7030A0"/>
              </a:solidFill>
            </a:endParaRPr>
          </a:p>
        </p:txBody>
      </p:sp>
      <p:pic>
        <p:nvPicPr>
          <p:cNvPr id="17" name="Picture 16">
            <a:extLst>
              <a:ext uri="{FF2B5EF4-FFF2-40B4-BE49-F238E27FC236}">
                <a16:creationId xmlns:a16="http://schemas.microsoft.com/office/drawing/2014/main" id="{C7DB7546-4A48-1F47-81D5-2CD5A565B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033" y="2994482"/>
            <a:ext cx="3232865" cy="2155243"/>
          </a:xfrm>
          <a:prstGeom prst="rect">
            <a:avLst/>
          </a:prstGeom>
        </p:spPr>
      </p:pic>
      <p:pic>
        <p:nvPicPr>
          <p:cNvPr id="14" name="Picture 13">
            <a:extLst>
              <a:ext uri="{FF2B5EF4-FFF2-40B4-BE49-F238E27FC236}">
                <a16:creationId xmlns:a16="http://schemas.microsoft.com/office/drawing/2014/main" id="{810EEEA7-FEB5-3D44-87F8-941AC785A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04640">
            <a:off x="3952483" y="2831896"/>
            <a:ext cx="2603611" cy="2603611"/>
          </a:xfrm>
          <a:prstGeom prst="rect">
            <a:avLst/>
          </a:prstGeom>
        </p:spPr>
      </p:pic>
      <p:sp>
        <p:nvSpPr>
          <p:cNvPr id="18" name="Rectangle 17">
            <a:extLst>
              <a:ext uri="{FF2B5EF4-FFF2-40B4-BE49-F238E27FC236}">
                <a16:creationId xmlns:a16="http://schemas.microsoft.com/office/drawing/2014/main" id="{350C41EC-0597-B542-A2F8-BC885FF05901}"/>
              </a:ext>
            </a:extLst>
          </p:cNvPr>
          <p:cNvSpPr/>
          <p:nvPr/>
        </p:nvSpPr>
        <p:spPr>
          <a:xfrm>
            <a:off x="310094" y="6412572"/>
            <a:ext cx="7358250"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content.intland.com</a:t>
            </a:r>
            <a:r>
              <a:rPr lang="en-US" sz="1100" dirty="0">
                <a:solidFill>
                  <a:srgbClr val="2A55D6"/>
                </a:solidFill>
              </a:rPr>
              <a:t>/blog/safety-engineering/achieving-functional-safety-in-safety-critical-embedded-systems-2</a:t>
            </a:r>
          </a:p>
        </p:txBody>
      </p:sp>
      <p:pic>
        <p:nvPicPr>
          <p:cNvPr id="22" name="Picture 21">
            <a:extLst>
              <a:ext uri="{FF2B5EF4-FFF2-40B4-BE49-F238E27FC236}">
                <a16:creationId xmlns:a16="http://schemas.microsoft.com/office/drawing/2014/main" id="{B26AFE3B-AA3C-D14A-B8B0-065EDB7B2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669" y="4011322"/>
            <a:ext cx="2133600" cy="2133600"/>
          </a:xfrm>
          <a:prstGeom prst="rect">
            <a:avLst/>
          </a:prstGeom>
        </p:spPr>
      </p:pic>
    </p:spTree>
    <p:extLst>
      <p:ext uri="{BB962C8B-B14F-4D97-AF65-F5344CB8AC3E}">
        <p14:creationId xmlns:p14="http://schemas.microsoft.com/office/powerpoint/2010/main" val="11079298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21</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07504" y="764704"/>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9</a:t>
            </a: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505624" y="1000472"/>
            <a:ext cx="8333576"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spcAft>
                <a:spcPts val="0"/>
              </a:spcAft>
              <a:buNone/>
            </a:pPr>
            <a:r>
              <a:rPr lang="en-GB" sz="2800" b="1" kern="0" dirty="0">
                <a:solidFill>
                  <a:schemeClr val="accent5">
                    <a:lumMod val="75000"/>
                  </a:schemeClr>
                </a:solidFill>
              </a:rPr>
              <a:t>What are the best software engineering techniques and methods?</a:t>
            </a:r>
          </a:p>
          <a:p>
            <a:pPr marL="0" indent="0" algn="just">
              <a:spcAft>
                <a:spcPts val="0"/>
              </a:spcAft>
              <a:buNone/>
            </a:pPr>
            <a:endParaRPr lang="en-GB" sz="2800" b="1" kern="0" dirty="0">
              <a:solidFill>
                <a:schemeClr val="accent5">
                  <a:lumMod val="75000"/>
                </a:schemeClr>
              </a:solidFill>
            </a:endParaRPr>
          </a:p>
          <a:p>
            <a:pPr marL="0" indent="0" algn="just">
              <a:spcAft>
                <a:spcPts val="0"/>
              </a:spcAft>
              <a:buNone/>
            </a:pPr>
            <a:endParaRPr lang="en-GB" sz="2800" b="1" kern="0" dirty="0">
              <a:solidFill>
                <a:schemeClr val="accent5">
                  <a:lumMod val="75000"/>
                </a:schemeClr>
              </a:solidFill>
            </a:endParaRPr>
          </a:p>
          <a:p>
            <a:pPr algn="just"/>
            <a:r>
              <a:rPr lang="en-US" sz="2800" dirty="0"/>
              <a:t>No universal set of software techniques that is applicable to all of </a:t>
            </a:r>
            <a:r>
              <a:rPr lang="en-US" sz="2800" b="1" dirty="0">
                <a:solidFill>
                  <a:srgbClr val="C00000"/>
                </a:solidFill>
              </a:rPr>
              <a:t>different types </a:t>
            </a:r>
            <a:r>
              <a:rPr lang="en-US" sz="2800" dirty="0"/>
              <a:t>of software system.</a:t>
            </a:r>
          </a:p>
          <a:p>
            <a:pPr algn="just"/>
            <a:r>
              <a:rPr lang="en-US" sz="2800" dirty="0"/>
              <a:t>The software engineering </a:t>
            </a:r>
            <a:r>
              <a:rPr lang="en-US" sz="2800" b="1" dirty="0">
                <a:solidFill>
                  <a:srgbClr val="C00000"/>
                </a:solidFill>
              </a:rPr>
              <a:t>methods</a:t>
            </a:r>
            <a:r>
              <a:rPr lang="en-US" sz="2800" dirty="0"/>
              <a:t> and </a:t>
            </a:r>
            <a:r>
              <a:rPr lang="en-US" sz="2800" b="1" dirty="0">
                <a:solidFill>
                  <a:srgbClr val="C00000"/>
                </a:solidFill>
              </a:rPr>
              <a:t>tools</a:t>
            </a:r>
            <a:r>
              <a:rPr lang="en-US" sz="2800" dirty="0"/>
              <a:t> used </a:t>
            </a:r>
            <a:r>
              <a:rPr lang="en-US" sz="2800" dirty="0">
                <a:solidFill>
                  <a:srgbClr val="0000FF"/>
                </a:solidFill>
              </a:rPr>
              <a:t>depend</a:t>
            </a:r>
            <a:r>
              <a:rPr lang="en-US" sz="2800" dirty="0"/>
              <a:t> on the </a:t>
            </a:r>
            <a:r>
              <a:rPr lang="en-US" sz="2800" u="sng" dirty="0"/>
              <a:t>type of application being developed</a:t>
            </a:r>
            <a:r>
              <a:rPr lang="en-US" sz="2800" dirty="0"/>
              <a:t>, the </a:t>
            </a:r>
            <a:r>
              <a:rPr lang="en-US" sz="2800" u="sng" dirty="0"/>
              <a:t>requirements of the customer</a:t>
            </a:r>
            <a:r>
              <a:rPr lang="en-US" sz="2800" dirty="0"/>
              <a:t> and the </a:t>
            </a:r>
            <a:r>
              <a:rPr lang="en-US" sz="2800" u="sng" dirty="0"/>
              <a:t>background of the development team.</a:t>
            </a:r>
          </a:p>
          <a:p>
            <a:pPr marL="0" indent="0" algn="just">
              <a:spcAft>
                <a:spcPts val="0"/>
              </a:spcAft>
              <a:buNone/>
            </a:pPr>
            <a:endParaRPr lang="en-GB" sz="2800" b="1" kern="0" dirty="0">
              <a:solidFill>
                <a:schemeClr val="accent5">
                  <a:lumMod val="75000"/>
                </a:schemeClr>
              </a:solidFill>
            </a:endParaRPr>
          </a:p>
          <a:p>
            <a:pPr marL="0" indent="0" algn="just">
              <a:spcAft>
                <a:spcPts val="0"/>
              </a:spcAft>
              <a:buNone/>
            </a:pPr>
            <a:endParaRPr lang="en-GB" sz="2800" b="1" kern="0" dirty="0">
              <a:solidFill>
                <a:schemeClr val="accent5">
                  <a:lumMod val="75000"/>
                </a:schemeClr>
              </a:solidFill>
            </a:endParaRPr>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21</a:t>
            </a:fld>
            <a:endParaRPr lang="en-US" altLang="en-US"/>
          </a:p>
        </p:txBody>
      </p:sp>
      <p:sp>
        <p:nvSpPr>
          <p:cNvPr id="6" name="Rectangle 5">
            <a:extLst>
              <a:ext uri="{FF2B5EF4-FFF2-40B4-BE49-F238E27FC236}">
                <a16:creationId xmlns:a16="http://schemas.microsoft.com/office/drawing/2014/main" id="{C25BBE7E-1413-254E-85AF-23E89E0C5AF8}"/>
              </a:ext>
            </a:extLst>
          </p:cNvPr>
          <p:cNvSpPr/>
          <p:nvPr/>
        </p:nvSpPr>
        <p:spPr>
          <a:xfrm>
            <a:off x="505624" y="2022812"/>
            <a:ext cx="8298395" cy="954107"/>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Arial"/>
                <a:cs typeface="Arial"/>
              </a:rPr>
              <a:t>You can </a:t>
            </a:r>
            <a:r>
              <a:rPr lang="en-US" sz="2800" b="1" u="sng" dirty="0">
                <a:latin typeface="Arial"/>
                <a:cs typeface="Arial"/>
              </a:rPr>
              <a:t>NOT</a:t>
            </a:r>
            <a:r>
              <a:rPr lang="en-US" sz="2800" dirty="0">
                <a:latin typeface="Arial"/>
                <a:cs typeface="Arial"/>
              </a:rPr>
              <a:t> say that one method is better than another.</a:t>
            </a:r>
            <a:endParaRPr lang="en-US" sz="2800" dirty="0"/>
          </a:p>
        </p:txBody>
      </p:sp>
    </p:spTree>
    <p:extLst>
      <p:ext uri="{BB962C8B-B14F-4D97-AF65-F5344CB8AC3E}">
        <p14:creationId xmlns:p14="http://schemas.microsoft.com/office/powerpoint/2010/main" val="3832023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EBF100-0B5B-D745-9188-82FF5EA056FF}"/>
              </a:ext>
            </a:extLst>
          </p:cNvPr>
          <p:cNvSpPr/>
          <p:nvPr/>
        </p:nvSpPr>
        <p:spPr>
          <a:xfrm>
            <a:off x="467544" y="3717032"/>
            <a:ext cx="8494360" cy="15121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Frequently Asked Questions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22</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71230" y="764704"/>
            <a:ext cx="899605"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10</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828375" y="879069"/>
            <a:ext cx="9034928"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spcAft>
                <a:spcPts val="0"/>
              </a:spcAft>
              <a:buNone/>
            </a:pPr>
            <a:r>
              <a:rPr lang="en-GB" sz="2800" b="1" kern="0" dirty="0">
                <a:solidFill>
                  <a:schemeClr val="accent5">
                    <a:lumMod val="75000"/>
                  </a:schemeClr>
                </a:solidFill>
              </a:rPr>
              <a:t>What differences has the web made to software engineering?</a:t>
            </a: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22</a:t>
            </a:fld>
            <a:endParaRPr lang="en-US" altLang="en-US"/>
          </a:p>
        </p:txBody>
      </p:sp>
      <p:sp>
        <p:nvSpPr>
          <p:cNvPr id="6" name="Rectangle 5">
            <a:extLst>
              <a:ext uri="{FF2B5EF4-FFF2-40B4-BE49-F238E27FC236}">
                <a16:creationId xmlns:a16="http://schemas.microsoft.com/office/drawing/2014/main" id="{C25BBE7E-1413-254E-85AF-23E89E0C5AF8}"/>
              </a:ext>
            </a:extLst>
          </p:cNvPr>
          <p:cNvSpPr/>
          <p:nvPr/>
        </p:nvSpPr>
        <p:spPr>
          <a:xfrm>
            <a:off x="505624" y="2022812"/>
            <a:ext cx="8298395" cy="3539430"/>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Arial"/>
                <a:cs typeface="Arial"/>
              </a:rPr>
              <a:t>The availability of </a:t>
            </a:r>
            <a:r>
              <a:rPr lang="en-US" sz="2800" b="1" dirty="0">
                <a:solidFill>
                  <a:srgbClr val="7030A0"/>
                </a:solidFill>
                <a:latin typeface="Arial"/>
                <a:cs typeface="Arial"/>
              </a:rPr>
              <a:t>software services</a:t>
            </a:r>
            <a:r>
              <a:rPr lang="en-US" sz="2800" dirty="0">
                <a:latin typeface="Arial"/>
                <a:cs typeface="Arial"/>
              </a:rPr>
              <a:t>.</a:t>
            </a:r>
          </a:p>
          <a:p>
            <a:pPr marL="457200" indent="-457200" algn="just">
              <a:buFont typeface="Arial" panose="020B0604020202020204" pitchFamily="34" charset="0"/>
              <a:buChar char="•"/>
            </a:pPr>
            <a:r>
              <a:rPr lang="en-US" sz="2800" dirty="0">
                <a:latin typeface="Arial"/>
                <a:cs typeface="Arial"/>
              </a:rPr>
              <a:t>The possibility of developing highly </a:t>
            </a:r>
            <a:r>
              <a:rPr lang="en-US" sz="2800" b="1" dirty="0">
                <a:solidFill>
                  <a:srgbClr val="7030A0"/>
                </a:solidFill>
                <a:latin typeface="Arial"/>
                <a:cs typeface="Arial"/>
              </a:rPr>
              <a:t>distributed service-based</a:t>
            </a:r>
            <a:r>
              <a:rPr lang="en-US" sz="2800" dirty="0">
                <a:latin typeface="Arial"/>
                <a:cs typeface="Arial"/>
              </a:rPr>
              <a:t> systems.</a:t>
            </a:r>
          </a:p>
          <a:p>
            <a:pPr algn="just"/>
            <a:endParaRPr lang="en-US" sz="2800" dirty="0">
              <a:latin typeface="Arial"/>
              <a:cs typeface="Arial"/>
            </a:endParaRPr>
          </a:p>
          <a:p>
            <a:pPr algn="just"/>
            <a:r>
              <a:rPr lang="en-US" sz="2800" dirty="0">
                <a:latin typeface="Arial"/>
                <a:cs typeface="Arial"/>
              </a:rPr>
              <a:t>Web-based systems development has led to </a:t>
            </a:r>
            <a:r>
              <a:rPr lang="en-US" sz="2800" b="1" u="sng" dirty="0">
                <a:latin typeface="Arial"/>
                <a:cs typeface="Arial"/>
              </a:rPr>
              <a:t>important advances </a:t>
            </a:r>
            <a:r>
              <a:rPr lang="en-US" sz="2800" dirty="0">
                <a:latin typeface="Arial"/>
                <a:cs typeface="Arial"/>
              </a:rPr>
              <a:t>in programming languages and software reuse.</a:t>
            </a:r>
            <a:endParaRPr lang="en-US" sz="2800" dirty="0">
              <a:solidFill>
                <a:srgbClr val="000000"/>
              </a:solidFill>
              <a:latin typeface="Arial"/>
              <a:ea typeface="Times New Roman"/>
              <a:cs typeface="Arial"/>
            </a:endParaRPr>
          </a:p>
          <a:p>
            <a:pPr marL="457200" indent="-457200" algn="just">
              <a:buFont typeface="Arial" panose="020B0604020202020204" pitchFamily="34" charset="0"/>
              <a:buChar char="•"/>
            </a:pPr>
            <a:endParaRPr lang="en-US" sz="2800" dirty="0"/>
          </a:p>
        </p:txBody>
      </p:sp>
    </p:spTree>
    <p:extLst>
      <p:ext uri="{BB962C8B-B14F-4D97-AF65-F5344CB8AC3E}">
        <p14:creationId xmlns:p14="http://schemas.microsoft.com/office/powerpoint/2010/main" val="13441564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A7B3-0288-8A46-91D6-54DC66A5B028}"/>
              </a:ext>
            </a:extLst>
          </p:cNvPr>
          <p:cNvSpPr>
            <a:spLocks noGrp="1"/>
          </p:cNvSpPr>
          <p:nvPr>
            <p:ph type="title"/>
          </p:nvPr>
        </p:nvSpPr>
        <p:spPr/>
        <p:txBody>
          <a:bodyPr/>
          <a:lstStyle/>
          <a:p>
            <a:r>
              <a:rPr lang="en-US" dirty="0"/>
              <a:t>FAQs</a:t>
            </a:r>
          </a:p>
        </p:txBody>
      </p:sp>
      <p:sp>
        <p:nvSpPr>
          <p:cNvPr id="4" name="Slide Number Placeholder 3">
            <a:extLst>
              <a:ext uri="{FF2B5EF4-FFF2-40B4-BE49-F238E27FC236}">
                <a16:creationId xmlns:a16="http://schemas.microsoft.com/office/drawing/2014/main" id="{FFF432F3-8F98-3D4A-9D54-FA815E1D6E6B}"/>
              </a:ext>
            </a:extLst>
          </p:cNvPr>
          <p:cNvSpPr>
            <a:spLocks noGrp="1"/>
          </p:cNvSpPr>
          <p:nvPr>
            <p:ph type="sldNum" sz="quarter" idx="11"/>
          </p:nvPr>
        </p:nvSpPr>
        <p:spPr/>
        <p:txBody>
          <a:bodyPr/>
          <a:lstStyle/>
          <a:p>
            <a:fld id="{323594FA-E141-4234-AE05-360401972BE7}" type="slidenum">
              <a:rPr lang="en-US" altLang="en-US" smtClean="0"/>
              <a:pPr/>
              <a:t>23</a:t>
            </a:fld>
            <a:endParaRPr lang="en-US" altLang="en-US"/>
          </a:p>
        </p:txBody>
      </p:sp>
      <p:pic>
        <p:nvPicPr>
          <p:cNvPr id="6" name="Picture 5">
            <a:extLst>
              <a:ext uri="{FF2B5EF4-FFF2-40B4-BE49-F238E27FC236}">
                <a16:creationId xmlns:a16="http://schemas.microsoft.com/office/drawing/2014/main" id="{6C5FAC91-97C0-114E-B1C2-8367CE9C7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044" y="156700"/>
            <a:ext cx="6908800" cy="6248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24209111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Software Products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7537648" y="764704"/>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24</a:t>
            </a:fld>
            <a:endParaRPr lang="en-US" altLang="en-US"/>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24</a:t>
            </a:fld>
            <a:endParaRPr lang="en-US" altLang="en-US"/>
          </a:p>
        </p:txBody>
      </p:sp>
      <p:graphicFrame>
        <p:nvGraphicFramePr>
          <p:cNvPr id="9" name="Table 8">
            <a:extLst>
              <a:ext uri="{FF2B5EF4-FFF2-40B4-BE49-F238E27FC236}">
                <a16:creationId xmlns:a16="http://schemas.microsoft.com/office/drawing/2014/main" id="{6304D6B0-D7D9-184B-97F6-371FBAFF7CA4}"/>
              </a:ext>
            </a:extLst>
          </p:cNvPr>
          <p:cNvGraphicFramePr>
            <a:graphicFrameLocks noGrp="1"/>
          </p:cNvGraphicFramePr>
          <p:nvPr>
            <p:extLst>
              <p:ext uri="{D42A27DB-BD31-4B8C-83A1-F6EECF244321}">
                <p14:modId xmlns:p14="http://schemas.microsoft.com/office/powerpoint/2010/main" val="1106287278"/>
              </p:ext>
            </p:extLst>
          </p:nvPr>
        </p:nvGraphicFramePr>
        <p:xfrm>
          <a:off x="251520" y="1052736"/>
          <a:ext cx="8676456" cy="5242560"/>
        </p:xfrm>
        <a:graphic>
          <a:graphicData uri="http://schemas.openxmlformats.org/drawingml/2006/table">
            <a:tbl>
              <a:tblPr firstRow="1" bandRow="1">
                <a:tableStyleId>{21E4AEA4-8DFA-4A89-87EB-49C32662AFE0}</a:tableStyleId>
              </a:tblPr>
              <a:tblGrid>
                <a:gridCol w="2892152">
                  <a:extLst>
                    <a:ext uri="{9D8B030D-6E8A-4147-A177-3AD203B41FA5}">
                      <a16:colId xmlns:a16="http://schemas.microsoft.com/office/drawing/2014/main" val="2491224552"/>
                    </a:ext>
                  </a:extLst>
                </a:gridCol>
                <a:gridCol w="2892152">
                  <a:extLst>
                    <a:ext uri="{9D8B030D-6E8A-4147-A177-3AD203B41FA5}">
                      <a16:colId xmlns:a16="http://schemas.microsoft.com/office/drawing/2014/main" val="4203918022"/>
                    </a:ext>
                  </a:extLst>
                </a:gridCol>
                <a:gridCol w="2892152">
                  <a:extLst>
                    <a:ext uri="{9D8B030D-6E8A-4147-A177-3AD203B41FA5}">
                      <a16:colId xmlns:a16="http://schemas.microsoft.com/office/drawing/2014/main" val="4142212528"/>
                    </a:ext>
                  </a:extLst>
                </a:gridCol>
              </a:tblGrid>
              <a:tr h="370840">
                <a:tc>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t>Generic products</a:t>
                      </a:r>
                    </a:p>
                    <a:p>
                      <a:pPr algn="ct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t>Customized products</a:t>
                      </a:r>
                    </a:p>
                    <a:p>
                      <a:pPr algn="ctr"/>
                      <a:endParaRPr lang="en-US" sz="2000" dirty="0"/>
                    </a:p>
                  </a:txBody>
                  <a:tcPr/>
                </a:tc>
                <a:extLst>
                  <a:ext uri="{0D108BD9-81ED-4DB2-BD59-A6C34878D82A}">
                    <a16:rowId xmlns:a16="http://schemas.microsoft.com/office/drawing/2014/main" val="2881116986"/>
                  </a:ext>
                </a:extLst>
              </a:tr>
              <a:tr h="370840">
                <a:tc>
                  <a:txBody>
                    <a:bodyPr/>
                    <a:lstStyle/>
                    <a:p>
                      <a:r>
                        <a:rPr lang="en-US" sz="2000" b="1" noProof="0" dirty="0"/>
                        <a:t>Customers</a:t>
                      </a:r>
                      <a:endParaRPr lang="en-US" sz="2000" b="1"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noProof="0" dirty="0"/>
                        <a:t>Marketed and sold to </a:t>
                      </a:r>
                      <a:r>
                        <a:rPr lang="en-US" sz="2000" b="1" noProof="0" dirty="0">
                          <a:solidFill>
                            <a:srgbClr val="FF0000"/>
                          </a:solidFill>
                        </a:rPr>
                        <a:t>any</a:t>
                      </a:r>
                      <a:r>
                        <a:rPr lang="en-US" sz="2000" noProof="0" dirty="0"/>
                        <a:t> customer who wishes to </a:t>
                      </a:r>
                      <a:r>
                        <a:rPr lang="en-US" sz="2000" b="1" noProof="0" dirty="0">
                          <a:solidFill>
                            <a:srgbClr val="FF0000"/>
                          </a:solidFill>
                        </a:rPr>
                        <a:t>buy</a:t>
                      </a:r>
                      <a:r>
                        <a:rPr lang="en-US" sz="2000" noProof="0" dirty="0"/>
                        <a:t> them (stand-alone systems)</a:t>
                      </a:r>
                      <a:r>
                        <a:rPr lang="ar-SA" sz="2000" noProof="0" dirty="0"/>
                        <a:t>.</a:t>
                      </a:r>
                      <a:endParaRPr lang="en-US" sz="2000" noProof="0" dirty="0"/>
                    </a:p>
                    <a:p>
                      <a:pPr algn="just"/>
                      <a:endParaRPr lang="en-US" sz="2000" dirty="0"/>
                    </a:p>
                  </a:txBody>
                  <a:tcPr/>
                </a:tc>
                <a:tc>
                  <a:txBody>
                    <a:bodyPr/>
                    <a:lstStyle/>
                    <a:p>
                      <a:pPr algn="just"/>
                      <a:r>
                        <a:rPr lang="en-US" sz="2000" noProof="0" dirty="0"/>
                        <a:t>a </a:t>
                      </a:r>
                      <a:r>
                        <a:rPr lang="en-US" sz="2000" b="1" noProof="0" dirty="0">
                          <a:solidFill>
                            <a:srgbClr val="FF0000"/>
                          </a:solidFill>
                        </a:rPr>
                        <a:t>specific </a:t>
                      </a:r>
                      <a:r>
                        <a:rPr lang="en-US" sz="2000" b="1" noProof="0" dirty="0">
                          <a:solidFill>
                            <a:schemeClr val="tx1"/>
                          </a:solidFill>
                        </a:rPr>
                        <a:t>customer</a:t>
                      </a:r>
                      <a:r>
                        <a:rPr lang="en-US" sz="2000" b="1" noProof="0" dirty="0">
                          <a:solidFill>
                            <a:srgbClr val="FF0000"/>
                          </a:solidFill>
                        </a:rPr>
                        <a:t> </a:t>
                      </a:r>
                      <a:r>
                        <a:rPr lang="en-US" sz="2000" noProof="0" dirty="0"/>
                        <a:t>to meet their </a:t>
                      </a:r>
                      <a:r>
                        <a:rPr lang="en-US" sz="2000" b="1" noProof="0" dirty="0">
                          <a:solidFill>
                            <a:srgbClr val="FF0000"/>
                          </a:solidFill>
                        </a:rPr>
                        <a:t>own needs </a:t>
                      </a:r>
                      <a:r>
                        <a:rPr lang="en-US" sz="2000" kern="1200" noProof="0" dirty="0">
                          <a:solidFill>
                            <a:schemeClr val="dk1"/>
                          </a:solidFill>
                          <a:latin typeface="+mn-lt"/>
                          <a:ea typeface="+mn-ea"/>
                          <a:cs typeface="+mn-cs"/>
                        </a:rPr>
                        <a:t>(bespoke).</a:t>
                      </a:r>
                      <a:endParaRPr lang="en-US" sz="2000" kern="1200" dirty="0">
                        <a:solidFill>
                          <a:schemeClr val="dk1"/>
                        </a:solidFill>
                        <a:latin typeface="+mn-lt"/>
                        <a:ea typeface="+mn-ea"/>
                        <a:cs typeface="+mn-cs"/>
                      </a:endParaRPr>
                    </a:p>
                  </a:txBody>
                  <a:tcPr/>
                </a:tc>
                <a:extLst>
                  <a:ext uri="{0D108BD9-81ED-4DB2-BD59-A6C34878D82A}">
                    <a16:rowId xmlns:a16="http://schemas.microsoft.com/office/drawing/2014/main" val="4088717268"/>
                  </a:ext>
                </a:extLst>
              </a:tr>
              <a:tr h="370840">
                <a:tc>
                  <a:txBody>
                    <a:bodyPr/>
                    <a:lstStyle/>
                    <a:p>
                      <a:r>
                        <a:rPr lang="en-US" sz="2000" b="1" dirty="0"/>
                        <a:t>Example</a:t>
                      </a:r>
                    </a:p>
                  </a:txBody>
                  <a:tcPr/>
                </a:tc>
                <a:tc>
                  <a:txBody>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noProof="0" dirty="0"/>
                        <a:t>Apps for mobile devices.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noProof="0" dirty="0"/>
                        <a:t>Software for PCs (e.g., databases, drawing packages, and project management tools).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latin typeface="+mn-lt"/>
                          <a:ea typeface="+mn-ea"/>
                          <a:cs typeface="+mn-cs"/>
                        </a:rPr>
                        <a:t>Control systems for electronic devices.</a:t>
                      </a:r>
                      <a:endParaRPr lang="en-US" sz="2000" kern="1200" noProof="0" dirty="0">
                        <a:solidFill>
                          <a:schemeClr val="dk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latin typeface="+mn-lt"/>
                          <a:ea typeface="+mn-ea"/>
                          <a:cs typeface="+mn-cs"/>
                        </a:rPr>
                        <a:t>Particular business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dk1"/>
                          </a:solidFill>
                          <a:latin typeface="+mn-lt"/>
                          <a:ea typeface="+mn-ea"/>
                          <a:cs typeface="+mn-cs"/>
                        </a:rPr>
                        <a:t>Air traffic control systems.</a:t>
                      </a:r>
                    </a:p>
                    <a:p>
                      <a:pPr algn="just"/>
                      <a:endParaRPr lang="en-US" sz="2000" dirty="0"/>
                    </a:p>
                  </a:txBody>
                  <a:tcPr/>
                </a:tc>
                <a:extLst>
                  <a:ext uri="{0D108BD9-81ED-4DB2-BD59-A6C34878D82A}">
                    <a16:rowId xmlns:a16="http://schemas.microsoft.com/office/drawing/2014/main" val="895681590"/>
                  </a:ext>
                </a:extLst>
              </a:tr>
              <a:tr h="370840">
                <a:tc>
                  <a:txBody>
                    <a:bodyPr/>
                    <a:lstStyle/>
                    <a:p>
                      <a:r>
                        <a:rPr lang="en-US" sz="2000" b="1" dirty="0"/>
                        <a:t>Specification and changes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noProof="0" dirty="0"/>
                        <a:t>Owned by the software developer</a:t>
                      </a:r>
                      <a:endParaRPr lang="en-US" sz="20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noProof="0" dirty="0"/>
                        <a:t>Owned by the customer.</a:t>
                      </a:r>
                    </a:p>
                    <a:p>
                      <a:pPr algn="just"/>
                      <a:endParaRPr lang="en-US" sz="2000" dirty="0"/>
                    </a:p>
                  </a:txBody>
                  <a:tcPr/>
                </a:tc>
                <a:extLst>
                  <a:ext uri="{0D108BD9-81ED-4DB2-BD59-A6C34878D82A}">
                    <a16:rowId xmlns:a16="http://schemas.microsoft.com/office/drawing/2014/main" val="2582233555"/>
                  </a:ext>
                </a:extLst>
              </a:tr>
            </a:tbl>
          </a:graphicData>
        </a:graphic>
      </p:graphicFrame>
    </p:spTree>
    <p:extLst>
      <p:ext uri="{BB962C8B-B14F-4D97-AF65-F5344CB8AC3E}">
        <p14:creationId xmlns:p14="http://schemas.microsoft.com/office/powerpoint/2010/main" val="76129599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RECALL: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25</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79512" y="764704"/>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3</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611560" y="1000472"/>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buNone/>
            </a:pPr>
            <a:r>
              <a:rPr lang="en-US" sz="2800" b="1" kern="0" dirty="0">
                <a:solidFill>
                  <a:schemeClr val="accent5">
                    <a:lumMod val="75000"/>
                  </a:schemeClr>
                </a:solidFill>
              </a:rPr>
              <a:t>What is software engineering?</a:t>
            </a:r>
          </a:p>
          <a:p>
            <a:pPr marL="0" indent="0" algn="just">
              <a:buNone/>
            </a:pPr>
            <a:r>
              <a:rPr lang="en-US" sz="2800" dirty="0"/>
              <a:t>Applying </a:t>
            </a:r>
            <a:r>
              <a:rPr lang="en-US" sz="2800" b="1" dirty="0">
                <a:solidFill>
                  <a:srgbClr val="7030A0"/>
                </a:solidFill>
              </a:rPr>
              <a:t>Engineering Principles </a:t>
            </a:r>
            <a:r>
              <a:rPr lang="en-US" sz="2800" dirty="0"/>
              <a:t>to </a:t>
            </a:r>
            <a:r>
              <a:rPr lang="en-GB" sz="2800" b="1" dirty="0">
                <a:solidFill>
                  <a:srgbClr val="7030A0"/>
                </a:solidFill>
              </a:rPr>
              <a:t>all aspects of software production</a:t>
            </a:r>
            <a:r>
              <a:rPr lang="ar-SA" sz="2800" b="1" dirty="0">
                <a:solidFill>
                  <a:srgbClr val="7030A0"/>
                </a:solidFill>
              </a:rPr>
              <a:t>.</a:t>
            </a:r>
            <a:endParaRPr lang="en-US" sz="2800" b="1" kern="0" dirty="0">
              <a:solidFill>
                <a:srgbClr val="7030A0"/>
              </a:solidFill>
            </a:endParaRPr>
          </a:p>
          <a:p>
            <a:pPr marL="0" indent="0" algn="just">
              <a:buNone/>
            </a:pPr>
            <a:endParaRPr lang="en-US" b="1" kern="0" dirty="0">
              <a:solidFill>
                <a:schemeClr val="accent5">
                  <a:lumMod val="75000"/>
                </a:schemeClr>
              </a:solidFill>
            </a:endParaRPr>
          </a:p>
          <a:p>
            <a:pPr algn="just"/>
            <a:endParaRPr lang="en-US" kern="0" dirty="0"/>
          </a:p>
          <a:p>
            <a:pPr marL="0" indent="0" algn="just">
              <a:buFont typeface="Wingdings" pitchFamily="2" charset="2"/>
              <a:buNone/>
            </a:pPr>
            <a:endParaRPr lang="en-US" b="1" kern="0" dirty="0">
              <a:solidFill>
                <a:srgbClr val="0000FF"/>
              </a:solidFill>
            </a:endParaRPr>
          </a:p>
          <a:p>
            <a:pPr marL="0" indent="0" algn="just">
              <a:buFont typeface="Wingdings" pitchFamily="2" charset="2"/>
              <a:buNone/>
            </a:pPr>
            <a:r>
              <a:rPr lang="en-US" b="1" kern="0" dirty="0">
                <a:solidFill>
                  <a:srgbClr val="0000FF"/>
                </a:solidFill>
              </a:rPr>
              <a:t>	</a:t>
            </a:r>
            <a:endParaRPr lang="en-US" kern="0" dirty="0"/>
          </a:p>
          <a:p>
            <a:pPr algn="just"/>
            <a:endParaRPr lang="en-US" kern="0" dirty="0"/>
          </a:p>
          <a:p>
            <a:pPr algn="just"/>
            <a:endParaRPr lang="en-US" kern="0" dirty="0"/>
          </a:p>
          <a:p>
            <a:pPr algn="just"/>
            <a:endParaRPr lang="en-US" kern="0" dirty="0"/>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25</a:t>
            </a:fld>
            <a:endParaRPr lang="en-US" altLang="en-US"/>
          </a:p>
        </p:txBody>
      </p:sp>
      <p:pic>
        <p:nvPicPr>
          <p:cNvPr id="14" name="Picture 13">
            <a:extLst>
              <a:ext uri="{FF2B5EF4-FFF2-40B4-BE49-F238E27FC236}">
                <a16:creationId xmlns:a16="http://schemas.microsoft.com/office/drawing/2014/main" id="{39374C38-5AF7-C74E-A80A-54930C049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6" y="4684880"/>
            <a:ext cx="2852496" cy="1880994"/>
          </a:xfrm>
          <a:prstGeom prst="rect">
            <a:avLst/>
          </a:prstGeom>
        </p:spPr>
      </p:pic>
      <p:grpSp>
        <p:nvGrpSpPr>
          <p:cNvPr id="20" name="Group 19">
            <a:extLst>
              <a:ext uri="{FF2B5EF4-FFF2-40B4-BE49-F238E27FC236}">
                <a16:creationId xmlns:a16="http://schemas.microsoft.com/office/drawing/2014/main" id="{EEA1E6E6-68A5-6741-A9E8-2D81EF93FE52}"/>
              </a:ext>
            </a:extLst>
          </p:cNvPr>
          <p:cNvGrpSpPr/>
          <p:nvPr/>
        </p:nvGrpSpPr>
        <p:grpSpPr>
          <a:xfrm>
            <a:off x="4175299" y="2526637"/>
            <a:ext cx="4202781" cy="1806989"/>
            <a:chOff x="2483768" y="2270083"/>
            <a:chExt cx="4202781" cy="1806989"/>
          </a:xfrm>
        </p:grpSpPr>
        <p:pic>
          <p:nvPicPr>
            <p:cNvPr id="21" name="Picture 20">
              <a:extLst>
                <a:ext uri="{FF2B5EF4-FFF2-40B4-BE49-F238E27FC236}">
                  <a16:creationId xmlns:a16="http://schemas.microsoft.com/office/drawing/2014/main" id="{35F7953D-AA64-794B-B7B6-CB2A1BBD7EB5}"/>
                </a:ext>
              </a:extLst>
            </p:cNvPr>
            <p:cNvPicPr>
              <a:picLocks noChangeAspect="1"/>
            </p:cNvPicPr>
            <p:nvPr/>
          </p:nvPicPr>
          <p:blipFill rotWithShape="1">
            <a:blip r:embed="rId4">
              <a:extLst>
                <a:ext uri="{28A0092B-C50C-407E-A947-70E740481C1C}">
                  <a14:useLocalDpi xmlns:a14="http://schemas.microsoft.com/office/drawing/2010/main" val="0"/>
                </a:ext>
              </a:extLst>
            </a:blip>
            <a:srcRect l="24639" r="20192"/>
            <a:stretch/>
          </p:blipFill>
          <p:spPr>
            <a:xfrm>
              <a:off x="2483768" y="2270083"/>
              <a:ext cx="1500814" cy="1806989"/>
            </a:xfrm>
            <a:prstGeom prst="rect">
              <a:avLst/>
            </a:prstGeom>
          </p:spPr>
        </p:pic>
        <p:pic>
          <p:nvPicPr>
            <p:cNvPr id="22" name="Picture 21">
              <a:extLst>
                <a:ext uri="{FF2B5EF4-FFF2-40B4-BE49-F238E27FC236}">
                  <a16:creationId xmlns:a16="http://schemas.microsoft.com/office/drawing/2014/main" id="{0E833B0D-6DB1-C141-BA40-4BBC020B9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82" y="2270083"/>
              <a:ext cx="2701967" cy="1799431"/>
            </a:xfrm>
            <a:prstGeom prst="rect">
              <a:avLst/>
            </a:prstGeom>
          </p:spPr>
        </p:pic>
      </p:grpSp>
      <p:pic>
        <p:nvPicPr>
          <p:cNvPr id="23" name="Picture 22">
            <a:extLst>
              <a:ext uri="{FF2B5EF4-FFF2-40B4-BE49-F238E27FC236}">
                <a16:creationId xmlns:a16="http://schemas.microsoft.com/office/drawing/2014/main" id="{2982F6F1-6465-6145-8EDE-B8ECBA313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9746" y="4699802"/>
            <a:ext cx="4317934" cy="1866072"/>
          </a:xfrm>
          <a:prstGeom prst="rect">
            <a:avLst/>
          </a:prstGeom>
        </p:spPr>
      </p:pic>
      <p:grpSp>
        <p:nvGrpSpPr>
          <p:cNvPr id="24" name="Group 23">
            <a:extLst>
              <a:ext uri="{FF2B5EF4-FFF2-40B4-BE49-F238E27FC236}">
                <a16:creationId xmlns:a16="http://schemas.microsoft.com/office/drawing/2014/main" id="{4B67C3FD-9755-414C-A2F1-EB9D85528DB5}"/>
              </a:ext>
            </a:extLst>
          </p:cNvPr>
          <p:cNvGrpSpPr/>
          <p:nvPr/>
        </p:nvGrpSpPr>
        <p:grpSpPr>
          <a:xfrm>
            <a:off x="507957" y="2419300"/>
            <a:ext cx="3045587" cy="1698302"/>
            <a:chOff x="969370" y="2328624"/>
            <a:chExt cx="2336540" cy="1532424"/>
          </a:xfrm>
        </p:grpSpPr>
        <p:pic>
          <p:nvPicPr>
            <p:cNvPr id="25" name="Picture 24">
              <a:extLst>
                <a:ext uri="{FF2B5EF4-FFF2-40B4-BE49-F238E27FC236}">
                  <a16:creationId xmlns:a16="http://schemas.microsoft.com/office/drawing/2014/main" id="{12B08138-6288-FD43-8E66-F8CC34C9AA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370" y="2328624"/>
              <a:ext cx="2336540" cy="1475358"/>
            </a:xfrm>
            <a:prstGeom prst="rect">
              <a:avLst/>
            </a:prstGeom>
          </p:spPr>
        </p:pic>
        <p:sp>
          <p:nvSpPr>
            <p:cNvPr id="26" name="Rectangle 25">
              <a:extLst>
                <a:ext uri="{FF2B5EF4-FFF2-40B4-BE49-F238E27FC236}">
                  <a16:creationId xmlns:a16="http://schemas.microsoft.com/office/drawing/2014/main" id="{3CD0360C-6A84-9642-B5BE-5E16FAFFCC77}"/>
                </a:ext>
              </a:extLst>
            </p:cNvPr>
            <p:cNvSpPr/>
            <p:nvPr/>
          </p:nvSpPr>
          <p:spPr>
            <a:xfrm>
              <a:off x="2699792" y="3702090"/>
              <a:ext cx="576064" cy="158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DA57D153-8D5B-D848-B171-A90285E64E67}"/>
              </a:ext>
            </a:extLst>
          </p:cNvPr>
          <p:cNvCxnSpPr>
            <a:cxnSpLocks/>
          </p:cNvCxnSpPr>
          <p:nvPr/>
        </p:nvCxnSpPr>
        <p:spPr>
          <a:xfrm>
            <a:off x="3409528" y="3325514"/>
            <a:ext cx="5760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8EFD779D-1BA3-EA48-8B56-1BF171F09D4B}"/>
              </a:ext>
            </a:extLst>
          </p:cNvPr>
          <p:cNvCxnSpPr>
            <a:cxnSpLocks/>
          </p:cNvCxnSpPr>
          <p:nvPr/>
        </p:nvCxnSpPr>
        <p:spPr>
          <a:xfrm>
            <a:off x="3049488" y="3757562"/>
            <a:ext cx="1125811" cy="9273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50D0BFD-F7CA-834D-A2EA-2A34A66ABB31}"/>
              </a:ext>
            </a:extLst>
          </p:cNvPr>
          <p:cNvCxnSpPr>
            <a:cxnSpLocks/>
          </p:cNvCxnSpPr>
          <p:nvPr/>
        </p:nvCxnSpPr>
        <p:spPr>
          <a:xfrm>
            <a:off x="2129414" y="4117602"/>
            <a:ext cx="0" cy="4897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CE98E009-4E1D-C44C-8520-9DE79AF96F56}"/>
              </a:ext>
            </a:extLst>
          </p:cNvPr>
          <p:cNvSpPr/>
          <p:nvPr/>
        </p:nvSpPr>
        <p:spPr>
          <a:xfrm>
            <a:off x="2045386" y="1567678"/>
            <a:ext cx="3318702" cy="43204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B0780BA-42D2-2F4C-B7DA-BBE598863C9C}"/>
              </a:ext>
            </a:extLst>
          </p:cNvPr>
          <p:cNvSpPr/>
          <p:nvPr/>
        </p:nvSpPr>
        <p:spPr>
          <a:xfrm>
            <a:off x="5747048" y="1586659"/>
            <a:ext cx="3396952" cy="43204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7DFAA8AF-F5A9-D948-A29E-B596C0C80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4788" y="211316"/>
            <a:ext cx="1130424" cy="633037"/>
          </a:xfrm>
          <a:prstGeom prst="rect">
            <a:avLst/>
          </a:prstGeom>
        </p:spPr>
      </p:pic>
    </p:spTree>
    <p:extLst>
      <p:ext uri="{BB962C8B-B14F-4D97-AF65-F5344CB8AC3E}">
        <p14:creationId xmlns:p14="http://schemas.microsoft.com/office/powerpoint/2010/main" val="139398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Software Engineering</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26</a:t>
            </a:fld>
            <a:endParaRPr lang="en-US" altLang="en-US"/>
          </a:p>
        </p:txBody>
      </p:sp>
      <p:sp>
        <p:nvSpPr>
          <p:cNvPr id="6" name="Rectangle 5">
            <a:extLst>
              <a:ext uri="{FF2B5EF4-FFF2-40B4-BE49-F238E27FC236}">
                <a16:creationId xmlns:a16="http://schemas.microsoft.com/office/drawing/2014/main" id="{FFD927D7-ED50-454A-88FE-57DDFF4FBB60}"/>
              </a:ext>
            </a:extLst>
          </p:cNvPr>
          <p:cNvSpPr/>
          <p:nvPr/>
        </p:nvSpPr>
        <p:spPr>
          <a:xfrm>
            <a:off x="262792" y="1038224"/>
            <a:ext cx="8576408" cy="5693866"/>
          </a:xfrm>
          <a:prstGeom prst="rect">
            <a:avLst/>
          </a:prstGeom>
        </p:spPr>
        <p:txBody>
          <a:bodyPr wrap="square">
            <a:spAutoFit/>
          </a:bodyPr>
          <a:lstStyle/>
          <a:p>
            <a:pPr marL="457200" indent="-457200" algn="just">
              <a:buFont typeface="Wingdings" pitchFamily="2" charset="2"/>
              <a:buChar char="§"/>
            </a:pPr>
            <a:r>
              <a:rPr lang="en-US" sz="2600" b="1" dirty="0">
                <a:solidFill>
                  <a:srgbClr val="7030A0"/>
                </a:solidFill>
                <a:cs typeface="Arial"/>
              </a:rPr>
              <a:t>Engineering Principles: </a:t>
            </a:r>
          </a:p>
          <a:p>
            <a:pPr marL="457200" indent="-457200" algn="just">
              <a:buFont typeface="Wingdings" pitchFamily="2" charset="2"/>
              <a:buChar char="ü"/>
            </a:pPr>
            <a:r>
              <a:rPr lang="en-US" sz="2600" dirty="0">
                <a:cs typeface="Arial"/>
              </a:rPr>
              <a:t>Engineers </a:t>
            </a:r>
            <a:r>
              <a:rPr lang="en-US" sz="2600" b="1" dirty="0">
                <a:cs typeface="Arial"/>
              </a:rPr>
              <a:t>make things work</a:t>
            </a:r>
            <a:r>
              <a:rPr lang="en-US" sz="2600" dirty="0">
                <a:cs typeface="Arial"/>
              </a:rPr>
              <a:t>. </a:t>
            </a:r>
          </a:p>
          <a:p>
            <a:pPr marL="457200" indent="-457200" algn="just">
              <a:buFont typeface="Wingdings" pitchFamily="2" charset="2"/>
              <a:buChar char="ü"/>
            </a:pPr>
            <a:r>
              <a:rPr lang="en-US" sz="2600" dirty="0">
                <a:cs typeface="Arial"/>
              </a:rPr>
              <a:t>They apply theories, methods, and tools where these are </a:t>
            </a:r>
            <a:r>
              <a:rPr lang="en-US" sz="2600" b="1" dirty="0">
                <a:cs typeface="Arial"/>
              </a:rPr>
              <a:t>appropriate</a:t>
            </a:r>
            <a:r>
              <a:rPr lang="en-US" sz="2600" dirty="0">
                <a:cs typeface="Arial"/>
              </a:rPr>
              <a:t>.</a:t>
            </a:r>
          </a:p>
          <a:p>
            <a:pPr marL="457200" indent="-457200" algn="just">
              <a:buFont typeface="Wingdings" pitchFamily="2" charset="2"/>
              <a:buChar char="ü"/>
            </a:pPr>
            <a:r>
              <a:rPr lang="en-US" sz="2600" dirty="0">
                <a:cs typeface="Arial"/>
              </a:rPr>
              <a:t>Try to discover </a:t>
            </a:r>
            <a:r>
              <a:rPr lang="en-US" sz="2600" b="1" dirty="0">
                <a:cs typeface="Arial"/>
              </a:rPr>
              <a:t>solutions</a:t>
            </a:r>
            <a:r>
              <a:rPr lang="en-US" sz="2600" dirty="0">
                <a:cs typeface="Arial"/>
              </a:rPr>
              <a:t> to problems (within organizational and financial </a:t>
            </a:r>
            <a:r>
              <a:rPr lang="en-US" sz="2600" b="1" dirty="0">
                <a:cs typeface="Arial"/>
              </a:rPr>
              <a:t>constraints</a:t>
            </a:r>
            <a:r>
              <a:rPr lang="en-US" sz="2600" dirty="0">
                <a:cs typeface="Arial"/>
              </a:rPr>
              <a:t>).</a:t>
            </a:r>
          </a:p>
          <a:p>
            <a:pPr marL="457200" indent="-457200" algn="just">
              <a:buFont typeface="Wingdings" pitchFamily="2" charset="2"/>
              <a:buChar char="ü"/>
            </a:pPr>
            <a:endParaRPr lang="en-US" sz="2600" dirty="0">
              <a:cs typeface="Arial"/>
            </a:endParaRPr>
          </a:p>
          <a:p>
            <a:pPr marL="457200" indent="-457200" algn="just">
              <a:buFont typeface="Wingdings" pitchFamily="2" charset="2"/>
              <a:buChar char="ü"/>
            </a:pPr>
            <a:endParaRPr lang="en-US" sz="2600" dirty="0">
              <a:cs typeface="Arial"/>
            </a:endParaRPr>
          </a:p>
          <a:p>
            <a:pPr marL="457200" indent="-457200" algn="just">
              <a:buFont typeface="Wingdings" pitchFamily="2" charset="2"/>
              <a:buChar char="§"/>
            </a:pPr>
            <a:r>
              <a:rPr lang="en-GB" sz="2600" b="1" dirty="0">
                <a:solidFill>
                  <a:srgbClr val="7030A0"/>
                </a:solidFill>
                <a:cs typeface="Arial"/>
              </a:rPr>
              <a:t>All aspects of software production: </a:t>
            </a:r>
            <a:r>
              <a:rPr lang="en-US" sz="2600" dirty="0">
                <a:cs typeface="Arial"/>
              </a:rPr>
              <a:t>Not only </a:t>
            </a:r>
            <a:r>
              <a:rPr lang="en-US" sz="2600" b="1" dirty="0">
                <a:cs typeface="Arial"/>
              </a:rPr>
              <a:t>technical processes </a:t>
            </a:r>
            <a:r>
              <a:rPr lang="en-US" sz="2600" dirty="0">
                <a:cs typeface="Arial"/>
              </a:rPr>
              <a:t>of software development, but also </a:t>
            </a:r>
            <a:r>
              <a:rPr lang="en-US" sz="2600" b="1" dirty="0">
                <a:cs typeface="Arial"/>
              </a:rPr>
              <a:t>project management </a:t>
            </a:r>
            <a:r>
              <a:rPr lang="en-US" sz="2600" dirty="0">
                <a:cs typeface="Arial"/>
              </a:rPr>
              <a:t>and the </a:t>
            </a:r>
            <a:r>
              <a:rPr lang="en-US" sz="2600" b="1" dirty="0">
                <a:cs typeface="Arial"/>
              </a:rPr>
              <a:t>development of tools, methods, and theories.</a:t>
            </a:r>
          </a:p>
          <a:p>
            <a:endParaRPr lang="en-US" sz="2600" b="1" dirty="0">
              <a:solidFill>
                <a:srgbClr val="7030A0"/>
              </a:solidFill>
              <a:cs typeface="Arial"/>
            </a:endParaRPr>
          </a:p>
          <a:p>
            <a:pPr marL="457200" indent="-457200" algn="just">
              <a:buFont typeface="Arial" panose="020B0604020202020204" pitchFamily="34" charset="0"/>
              <a:buChar char="•"/>
            </a:pPr>
            <a:endParaRPr lang="en-US" sz="2600" b="1" dirty="0">
              <a:cs typeface="Arial"/>
            </a:endParaRPr>
          </a:p>
        </p:txBody>
      </p:sp>
    </p:spTree>
    <p:extLst>
      <p:ext uri="{BB962C8B-B14F-4D97-AF65-F5344CB8AC3E}">
        <p14:creationId xmlns:p14="http://schemas.microsoft.com/office/powerpoint/2010/main" val="309022495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29D0-5A27-CF4E-A850-2116CB0E4D45}"/>
              </a:ext>
            </a:extLst>
          </p:cNvPr>
          <p:cNvSpPr>
            <a:spLocks noGrp="1"/>
          </p:cNvSpPr>
          <p:nvPr>
            <p:ph type="title"/>
          </p:nvPr>
        </p:nvSpPr>
        <p:spPr/>
        <p:txBody>
          <a:bodyPr/>
          <a:lstStyle/>
          <a:p>
            <a:r>
              <a:rPr lang="en-US" dirty="0"/>
              <a:t>Software Engineering</a:t>
            </a:r>
          </a:p>
        </p:txBody>
      </p:sp>
      <p:pic>
        <p:nvPicPr>
          <p:cNvPr id="7" name="Content Placeholder 6">
            <a:extLst>
              <a:ext uri="{FF2B5EF4-FFF2-40B4-BE49-F238E27FC236}">
                <a16:creationId xmlns:a16="http://schemas.microsoft.com/office/drawing/2014/main" id="{B5EE63F4-B922-EC4E-A440-A86F36BAC0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321" y="1547913"/>
            <a:ext cx="4031950" cy="4031950"/>
          </a:xfrm>
        </p:spPr>
      </p:pic>
      <p:sp>
        <p:nvSpPr>
          <p:cNvPr id="4" name="Slide Number Placeholder 3">
            <a:extLst>
              <a:ext uri="{FF2B5EF4-FFF2-40B4-BE49-F238E27FC236}">
                <a16:creationId xmlns:a16="http://schemas.microsoft.com/office/drawing/2014/main" id="{4165988B-44F0-3544-AFC3-F56F4161B01C}"/>
              </a:ext>
            </a:extLst>
          </p:cNvPr>
          <p:cNvSpPr>
            <a:spLocks noGrp="1"/>
          </p:cNvSpPr>
          <p:nvPr>
            <p:ph type="sldNum" sz="quarter" idx="11"/>
          </p:nvPr>
        </p:nvSpPr>
        <p:spPr/>
        <p:txBody>
          <a:bodyPr/>
          <a:lstStyle/>
          <a:p>
            <a:fld id="{323594FA-E141-4234-AE05-360401972BE7}" type="slidenum">
              <a:rPr lang="en-US" altLang="en-US" smtClean="0"/>
              <a:pPr/>
              <a:t>27</a:t>
            </a:fld>
            <a:endParaRPr lang="en-US" altLang="en-US"/>
          </a:p>
        </p:txBody>
      </p:sp>
      <p:sp>
        <p:nvSpPr>
          <p:cNvPr id="5" name="Rectangle 4">
            <a:extLst>
              <a:ext uri="{FF2B5EF4-FFF2-40B4-BE49-F238E27FC236}">
                <a16:creationId xmlns:a16="http://schemas.microsoft.com/office/drawing/2014/main" id="{1B6A3DA5-84CF-C54B-A8B5-3D98D9B3008B}"/>
              </a:ext>
            </a:extLst>
          </p:cNvPr>
          <p:cNvSpPr/>
          <p:nvPr/>
        </p:nvSpPr>
        <p:spPr>
          <a:xfrm>
            <a:off x="228600" y="6377672"/>
            <a:ext cx="7367736" cy="538609"/>
          </a:xfrm>
          <a:prstGeom prst="rect">
            <a:avLst/>
          </a:prstGeom>
        </p:spPr>
        <p:txBody>
          <a:bodyPr wrap="square">
            <a:spAutoFit/>
          </a:bodyPr>
          <a:lstStyle/>
          <a:p>
            <a:r>
              <a:rPr lang="en-US" sz="1100" dirty="0">
                <a:solidFill>
                  <a:srgbClr val="2A55D6"/>
                </a:solidFill>
                <a:hlinkClick r:id="rId4">
                  <a:extLst>
                    <a:ext uri="{A12FA001-AC4F-418D-AE19-62706E023703}">
                      <ahyp:hlinkClr xmlns:ahyp="http://schemas.microsoft.com/office/drawing/2018/hyperlinkcolor" val="tx"/>
                    </a:ext>
                  </a:extLst>
                </a:hlinkClick>
              </a:rPr>
              <a:t>https://thenounproject.com/icon/systematic-3859137/</a:t>
            </a:r>
            <a:endParaRPr lang="en-US" sz="1100" dirty="0">
              <a:solidFill>
                <a:srgbClr val="2A55D6"/>
              </a:solidFill>
            </a:endParaRPr>
          </a:p>
          <a:p>
            <a:endParaRPr lang="en-US" dirty="0"/>
          </a:p>
        </p:txBody>
      </p:sp>
      <p:pic>
        <p:nvPicPr>
          <p:cNvPr id="9" name="Picture 8">
            <a:extLst>
              <a:ext uri="{FF2B5EF4-FFF2-40B4-BE49-F238E27FC236}">
                <a16:creationId xmlns:a16="http://schemas.microsoft.com/office/drawing/2014/main" id="{67D98571-4DDC-C24D-9D13-F73F59DB0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389" y="2420887"/>
            <a:ext cx="4269598" cy="2401649"/>
          </a:xfrm>
          <a:prstGeom prst="rect">
            <a:avLst/>
          </a:prstGeom>
        </p:spPr>
      </p:pic>
      <p:sp>
        <p:nvSpPr>
          <p:cNvPr id="10" name="Rectangle 9">
            <a:extLst>
              <a:ext uri="{FF2B5EF4-FFF2-40B4-BE49-F238E27FC236}">
                <a16:creationId xmlns:a16="http://schemas.microsoft.com/office/drawing/2014/main" id="{66794173-7C2C-4248-9BBA-FF3A6BB3CDA8}"/>
              </a:ext>
            </a:extLst>
          </p:cNvPr>
          <p:cNvSpPr/>
          <p:nvPr/>
        </p:nvSpPr>
        <p:spPr>
          <a:xfrm>
            <a:off x="228600" y="5115009"/>
            <a:ext cx="8458200" cy="461665"/>
          </a:xfrm>
          <a:prstGeom prst="rect">
            <a:avLst/>
          </a:prstGeom>
        </p:spPr>
        <p:txBody>
          <a:bodyPr wrap="square">
            <a:spAutoFit/>
          </a:bodyPr>
          <a:lstStyle/>
          <a:p>
            <a:r>
              <a:rPr lang="en-US" sz="2400" b="1" dirty="0">
                <a:solidFill>
                  <a:srgbClr val="2A55D6"/>
                </a:solidFill>
              </a:rPr>
              <a:t>   Systematic </a:t>
            </a:r>
            <a:r>
              <a:rPr lang="en-US" sz="2400" dirty="0"/>
              <a:t>(process = 4 activities)     &amp;       </a:t>
            </a:r>
            <a:r>
              <a:rPr lang="en-US" sz="2400" b="1" dirty="0">
                <a:solidFill>
                  <a:srgbClr val="2A55D6"/>
                </a:solidFill>
              </a:rPr>
              <a:t>Organized</a:t>
            </a:r>
          </a:p>
        </p:txBody>
      </p:sp>
      <p:sp>
        <p:nvSpPr>
          <p:cNvPr id="11" name="Rectangle 10">
            <a:extLst>
              <a:ext uri="{FF2B5EF4-FFF2-40B4-BE49-F238E27FC236}">
                <a16:creationId xmlns:a16="http://schemas.microsoft.com/office/drawing/2014/main" id="{689C6B95-2D5B-9D41-95A6-2B272E6F2D9D}"/>
              </a:ext>
            </a:extLst>
          </p:cNvPr>
          <p:cNvSpPr/>
          <p:nvPr/>
        </p:nvSpPr>
        <p:spPr>
          <a:xfrm>
            <a:off x="683568" y="1363247"/>
            <a:ext cx="2231701" cy="523220"/>
          </a:xfrm>
          <a:prstGeom prst="rect">
            <a:avLst/>
          </a:prstGeom>
        </p:spPr>
        <p:txBody>
          <a:bodyPr wrap="none">
            <a:spAutoFit/>
          </a:bodyPr>
          <a:lstStyle/>
          <a:p>
            <a:pPr marL="457200" indent="-457200">
              <a:buFont typeface="Wingdings" pitchFamily="2" charset="2"/>
              <a:buChar char="§"/>
            </a:pPr>
            <a:r>
              <a:rPr lang="en-US" sz="2800" dirty="0"/>
              <a:t>Adopt a … </a:t>
            </a:r>
          </a:p>
        </p:txBody>
      </p:sp>
      <p:sp>
        <p:nvSpPr>
          <p:cNvPr id="13" name="Rectangle 12">
            <a:extLst>
              <a:ext uri="{FF2B5EF4-FFF2-40B4-BE49-F238E27FC236}">
                <a16:creationId xmlns:a16="http://schemas.microsoft.com/office/drawing/2014/main" id="{B8395EEA-7643-6E48-822C-8844E4EF611A}"/>
              </a:ext>
            </a:extLst>
          </p:cNvPr>
          <p:cNvSpPr/>
          <p:nvPr/>
        </p:nvSpPr>
        <p:spPr>
          <a:xfrm>
            <a:off x="3912468" y="5787435"/>
            <a:ext cx="1730410" cy="523220"/>
          </a:xfrm>
          <a:prstGeom prst="rect">
            <a:avLst/>
          </a:prstGeom>
        </p:spPr>
        <p:txBody>
          <a:bodyPr wrap="none">
            <a:spAutoFit/>
          </a:bodyPr>
          <a:lstStyle/>
          <a:p>
            <a:r>
              <a:rPr lang="en-US" sz="2800" b="1" dirty="0">
                <a:solidFill>
                  <a:srgbClr val="2A55D6"/>
                </a:solidFill>
              </a:rPr>
              <a:t>Approach</a:t>
            </a:r>
            <a:r>
              <a:rPr lang="en-US" b="1" dirty="0">
                <a:solidFill>
                  <a:srgbClr val="2A55D6"/>
                </a:solidFill>
              </a:rPr>
              <a:t>  </a:t>
            </a:r>
          </a:p>
        </p:txBody>
      </p:sp>
    </p:spTree>
    <p:extLst>
      <p:ext uri="{BB962C8B-B14F-4D97-AF65-F5344CB8AC3E}">
        <p14:creationId xmlns:p14="http://schemas.microsoft.com/office/powerpoint/2010/main" val="9588124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RECALL: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28</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79512" y="764704"/>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721648" y="983560"/>
            <a:ext cx="8026816"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buNone/>
            </a:pPr>
            <a:r>
              <a:rPr lang="en-US" sz="2800" b="1" kern="0" dirty="0">
                <a:solidFill>
                  <a:schemeClr val="accent5">
                    <a:lumMod val="75000"/>
                  </a:schemeClr>
                </a:solidFill>
              </a:rPr>
              <a:t>What are the fundamental software engineering activities?</a:t>
            </a:r>
          </a:p>
          <a:p>
            <a:pPr marL="0" indent="0" algn="just">
              <a:buNone/>
            </a:pPr>
            <a:endParaRPr lang="en-US" sz="2800" b="1" kern="0" dirty="0">
              <a:solidFill>
                <a:schemeClr val="accent5">
                  <a:lumMod val="75000"/>
                </a:schemeClr>
              </a:solidFill>
            </a:endParaRPr>
          </a:p>
          <a:p>
            <a:pPr marL="0" indent="0" algn="just">
              <a:buNone/>
            </a:pPr>
            <a:endParaRPr lang="en-US" sz="2800" b="1" kern="0" dirty="0">
              <a:solidFill>
                <a:schemeClr val="accent5">
                  <a:lumMod val="75000"/>
                </a:schemeClr>
              </a:solidFill>
            </a:endParaRPr>
          </a:p>
          <a:p>
            <a:pPr marL="0" indent="0" algn="just">
              <a:buNone/>
            </a:pPr>
            <a:endParaRPr lang="en-US" b="1" kern="0" dirty="0">
              <a:solidFill>
                <a:schemeClr val="accent5">
                  <a:lumMod val="75000"/>
                </a:schemeClr>
              </a:solidFill>
            </a:endParaRPr>
          </a:p>
          <a:p>
            <a:pPr algn="just"/>
            <a:endParaRPr lang="en-US" kern="0" dirty="0"/>
          </a:p>
          <a:p>
            <a:pPr marL="0" indent="0" algn="just">
              <a:buFont typeface="Wingdings" pitchFamily="2" charset="2"/>
              <a:buNone/>
            </a:pPr>
            <a:endParaRPr lang="en-US" b="1" kern="0" dirty="0">
              <a:solidFill>
                <a:srgbClr val="0000FF"/>
              </a:solidFill>
            </a:endParaRPr>
          </a:p>
          <a:p>
            <a:pPr marL="0" indent="0" algn="just">
              <a:buFont typeface="Wingdings" pitchFamily="2" charset="2"/>
              <a:buNone/>
            </a:pPr>
            <a:r>
              <a:rPr lang="en-US" b="1" kern="0" dirty="0">
                <a:solidFill>
                  <a:srgbClr val="0000FF"/>
                </a:solidFill>
              </a:rPr>
              <a:t>	</a:t>
            </a:r>
            <a:endParaRPr lang="en-US" kern="0" dirty="0"/>
          </a:p>
          <a:p>
            <a:pPr algn="just"/>
            <a:endParaRPr lang="en-US" kern="0" dirty="0"/>
          </a:p>
          <a:p>
            <a:pPr algn="just"/>
            <a:endParaRPr lang="en-US" kern="0" dirty="0"/>
          </a:p>
          <a:p>
            <a:pPr algn="just"/>
            <a:endParaRPr lang="en-US" kern="0" dirty="0"/>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28</a:t>
            </a:fld>
            <a:endParaRPr lang="en-US" altLang="en-US"/>
          </a:p>
        </p:txBody>
      </p:sp>
      <p:grpSp>
        <p:nvGrpSpPr>
          <p:cNvPr id="11" name="Group 10">
            <a:extLst>
              <a:ext uri="{FF2B5EF4-FFF2-40B4-BE49-F238E27FC236}">
                <a16:creationId xmlns:a16="http://schemas.microsoft.com/office/drawing/2014/main" id="{59EA6F8C-99EB-B046-A48E-33B3573236A0}"/>
              </a:ext>
            </a:extLst>
          </p:cNvPr>
          <p:cNvGrpSpPr/>
          <p:nvPr/>
        </p:nvGrpSpPr>
        <p:grpSpPr>
          <a:xfrm>
            <a:off x="0" y="1986010"/>
            <a:ext cx="9010270" cy="3922386"/>
            <a:chOff x="0" y="1986010"/>
            <a:chExt cx="9010270" cy="3922386"/>
          </a:xfrm>
        </p:grpSpPr>
        <p:grpSp>
          <p:nvGrpSpPr>
            <p:cNvPr id="9" name="Group 8">
              <a:extLst>
                <a:ext uri="{FF2B5EF4-FFF2-40B4-BE49-F238E27FC236}">
                  <a16:creationId xmlns:a16="http://schemas.microsoft.com/office/drawing/2014/main" id="{60986220-64DA-EA4A-A4E8-4D502FB3DE1A}"/>
                </a:ext>
              </a:extLst>
            </p:cNvPr>
            <p:cNvGrpSpPr/>
            <p:nvPr/>
          </p:nvGrpSpPr>
          <p:grpSpPr>
            <a:xfrm>
              <a:off x="0" y="1986010"/>
              <a:ext cx="9010270" cy="3922386"/>
              <a:chOff x="0" y="1986010"/>
              <a:chExt cx="9010270" cy="3922386"/>
            </a:xfrm>
          </p:grpSpPr>
          <p:pic>
            <p:nvPicPr>
              <p:cNvPr id="8" name="Picture 7">
                <a:extLst>
                  <a:ext uri="{FF2B5EF4-FFF2-40B4-BE49-F238E27FC236}">
                    <a16:creationId xmlns:a16="http://schemas.microsoft.com/office/drawing/2014/main" id="{A9DABF9A-73C8-8C4F-9589-367B0263B89A}"/>
                  </a:ext>
                </a:extLst>
              </p:cNvPr>
              <p:cNvPicPr>
                <a:picLocks noChangeAspect="1"/>
              </p:cNvPicPr>
              <p:nvPr/>
            </p:nvPicPr>
            <p:blipFill rotWithShape="1">
              <a:blip r:embed="rId3">
                <a:extLst>
                  <a:ext uri="{28A0092B-C50C-407E-A947-70E740481C1C}">
                    <a14:useLocalDpi xmlns:a14="http://schemas.microsoft.com/office/drawing/2010/main" val="0"/>
                  </a:ext>
                </a:extLst>
              </a:blip>
              <a:srcRect t="22609"/>
              <a:stretch/>
            </p:blipFill>
            <p:spPr>
              <a:xfrm>
                <a:off x="0" y="1986010"/>
                <a:ext cx="9010270" cy="3922386"/>
              </a:xfrm>
              <a:prstGeom prst="rect">
                <a:avLst/>
              </a:prstGeom>
            </p:spPr>
          </p:pic>
          <p:sp>
            <p:nvSpPr>
              <p:cNvPr id="6" name="Rectangle 5">
                <a:extLst>
                  <a:ext uri="{FF2B5EF4-FFF2-40B4-BE49-F238E27FC236}">
                    <a16:creationId xmlns:a16="http://schemas.microsoft.com/office/drawing/2014/main" id="{7DBFCDD0-73F8-CD44-86B1-9A2FD9A84C9A}"/>
                  </a:ext>
                </a:extLst>
              </p:cNvPr>
              <p:cNvSpPr/>
              <p:nvPr/>
            </p:nvSpPr>
            <p:spPr>
              <a:xfrm>
                <a:off x="3358643" y="4077072"/>
                <a:ext cx="3600400" cy="21602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8E22192-5E3F-AD48-AA37-1BD10C55A02F}"/>
                </a:ext>
              </a:extLst>
            </p:cNvPr>
            <p:cNvSpPr/>
            <p:nvPr/>
          </p:nvSpPr>
          <p:spPr>
            <a:xfrm>
              <a:off x="3306071" y="4031195"/>
              <a:ext cx="5442393" cy="307777"/>
            </a:xfrm>
            <a:prstGeom prst="rect">
              <a:avLst/>
            </a:prstGeom>
          </p:spPr>
          <p:txBody>
            <a:bodyPr wrap="square">
              <a:spAutoFit/>
            </a:bodyPr>
            <a:lstStyle/>
            <a:p>
              <a:r>
                <a:rPr lang="en-GB" sz="1400" b="1" dirty="0">
                  <a:solidFill>
                    <a:srgbClr val="7030A0"/>
                  </a:solidFill>
                  <a:latin typeface="Arial"/>
                  <a:cs typeface="Arial"/>
                </a:rPr>
                <a:t>efficient, usable, maintainable, dependable and secure. </a:t>
              </a:r>
            </a:p>
          </p:txBody>
        </p:sp>
      </p:grpSp>
      <p:pic>
        <p:nvPicPr>
          <p:cNvPr id="14" name="Picture 13">
            <a:extLst>
              <a:ext uri="{FF2B5EF4-FFF2-40B4-BE49-F238E27FC236}">
                <a16:creationId xmlns:a16="http://schemas.microsoft.com/office/drawing/2014/main" id="{518AE4F9-29AE-134B-B884-CDEF13F81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383" y="201535"/>
            <a:ext cx="1130424" cy="633037"/>
          </a:xfrm>
          <a:prstGeom prst="rect">
            <a:avLst/>
          </a:prstGeom>
        </p:spPr>
      </p:pic>
    </p:spTree>
    <p:extLst>
      <p:ext uri="{BB962C8B-B14F-4D97-AF65-F5344CB8AC3E}">
        <p14:creationId xmlns:p14="http://schemas.microsoft.com/office/powerpoint/2010/main" val="68020204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6E5C-6498-8147-B499-64DF20BCCAFF}"/>
              </a:ext>
            </a:extLst>
          </p:cNvPr>
          <p:cNvSpPr>
            <a:spLocks noGrp="1"/>
          </p:cNvSpPr>
          <p:nvPr>
            <p:ph type="title"/>
          </p:nvPr>
        </p:nvSpPr>
        <p:spPr/>
        <p:txBody>
          <a:bodyPr/>
          <a:lstStyle/>
          <a:p>
            <a:pPr rtl="1"/>
            <a:r>
              <a:rPr lang="en-US" dirty="0"/>
              <a:t>Importance of Software Engineering</a:t>
            </a:r>
            <a:br>
              <a:rPr lang="en-US" dirty="0"/>
            </a:br>
            <a:endParaRPr lang="en-US" dirty="0"/>
          </a:p>
        </p:txBody>
      </p:sp>
      <p:sp>
        <p:nvSpPr>
          <p:cNvPr id="3" name="Content Placeholder 2">
            <a:extLst>
              <a:ext uri="{FF2B5EF4-FFF2-40B4-BE49-F238E27FC236}">
                <a16:creationId xmlns:a16="http://schemas.microsoft.com/office/drawing/2014/main" id="{4F038F14-7FE9-594A-BFF8-D25DFCC1B70C}"/>
              </a:ext>
            </a:extLst>
          </p:cNvPr>
          <p:cNvSpPr>
            <a:spLocks noGrp="1"/>
          </p:cNvSpPr>
          <p:nvPr>
            <p:ph idx="1"/>
          </p:nvPr>
        </p:nvSpPr>
        <p:spPr/>
        <p:txBody>
          <a:bodyPr/>
          <a:lstStyle/>
          <a:p>
            <a:pPr marL="457200" indent="-457200" algn="just">
              <a:buFont typeface="+mj-lt"/>
              <a:buAutoNum type="arabicPeriod"/>
            </a:pPr>
            <a:r>
              <a:rPr lang="en-US" dirty="0"/>
              <a:t>Individuals and society rely on advanced software systems. We need to be able to produce </a:t>
            </a:r>
            <a:r>
              <a:rPr lang="en-US" b="1" dirty="0">
                <a:solidFill>
                  <a:srgbClr val="FF0000"/>
                </a:solidFill>
              </a:rPr>
              <a:t>reliable</a:t>
            </a:r>
            <a:r>
              <a:rPr lang="en-US" dirty="0"/>
              <a:t> and </a:t>
            </a:r>
            <a:r>
              <a:rPr lang="en-US" b="1" dirty="0">
                <a:solidFill>
                  <a:srgbClr val="FF0000"/>
                </a:solidFill>
              </a:rPr>
              <a:t>trustworthy</a:t>
            </a:r>
            <a:r>
              <a:rPr lang="en-US" dirty="0"/>
              <a:t> systems economically and quickly.</a:t>
            </a:r>
          </a:p>
          <a:p>
            <a:pPr marL="457200" indent="-457200" algn="just">
              <a:buFont typeface="+mj-lt"/>
              <a:buAutoNum type="arabicPeriod"/>
            </a:pPr>
            <a:endParaRPr lang="en-US" b="1" dirty="0">
              <a:solidFill>
                <a:srgbClr val="FF0000"/>
              </a:solidFill>
            </a:endParaRPr>
          </a:p>
          <a:p>
            <a:pPr marL="457200" indent="-457200" algn="just">
              <a:buFont typeface="+mj-lt"/>
              <a:buAutoNum type="arabicPeriod"/>
            </a:pPr>
            <a:r>
              <a:rPr lang="en-US" b="1" dirty="0">
                <a:solidFill>
                  <a:srgbClr val="FF0000"/>
                </a:solidFill>
              </a:rPr>
              <a:t>Cheaper</a:t>
            </a:r>
            <a:r>
              <a:rPr lang="en-US" dirty="0"/>
              <a:t>, in the long run, to use software engineering methods. Failure to use software engineering method leads to </a:t>
            </a:r>
          </a:p>
          <a:p>
            <a:pPr lvl="1" algn="just">
              <a:buFont typeface="Courier New" panose="02070309020205020404" pitchFamily="49" charset="0"/>
              <a:buChar char="o"/>
            </a:pPr>
            <a:r>
              <a:rPr lang="en-US" sz="2400" b="1" dirty="0">
                <a:solidFill>
                  <a:srgbClr val="7030A0"/>
                </a:solidFill>
              </a:rPr>
              <a:t>higher costs for testing</a:t>
            </a:r>
            <a:r>
              <a:rPr lang="en-US" sz="2400" dirty="0"/>
              <a:t>,</a:t>
            </a:r>
          </a:p>
          <a:p>
            <a:pPr lvl="1" algn="just">
              <a:buFont typeface="Courier New" panose="02070309020205020404" pitchFamily="49" charset="0"/>
              <a:buChar char="o"/>
            </a:pPr>
            <a:r>
              <a:rPr lang="en-US" sz="2400" b="1" dirty="0">
                <a:solidFill>
                  <a:srgbClr val="7030A0"/>
                </a:solidFill>
              </a:rPr>
              <a:t>quality assurance</a:t>
            </a:r>
            <a:r>
              <a:rPr lang="en-US" sz="2400" dirty="0"/>
              <a:t>, and </a:t>
            </a:r>
          </a:p>
          <a:p>
            <a:pPr lvl="1" algn="just">
              <a:buFont typeface="Courier New" panose="02070309020205020404" pitchFamily="49" charset="0"/>
              <a:buChar char="o"/>
            </a:pPr>
            <a:r>
              <a:rPr lang="en-US" sz="2400" b="1" dirty="0">
                <a:solidFill>
                  <a:srgbClr val="7030A0"/>
                </a:solidFill>
              </a:rPr>
              <a:t>long-term maintenance</a:t>
            </a:r>
            <a:r>
              <a:rPr lang="en-US" sz="2400" dirty="0"/>
              <a:t>.</a:t>
            </a:r>
          </a:p>
          <a:p>
            <a:pPr marL="457200" indent="-457200" algn="just">
              <a:buFont typeface="+mj-lt"/>
              <a:buAutoNum type="arabicPeriod"/>
            </a:pPr>
            <a:endParaRPr lang="en-US" dirty="0"/>
          </a:p>
        </p:txBody>
      </p:sp>
      <p:sp>
        <p:nvSpPr>
          <p:cNvPr id="4" name="Slide Number Placeholder 3">
            <a:extLst>
              <a:ext uri="{FF2B5EF4-FFF2-40B4-BE49-F238E27FC236}">
                <a16:creationId xmlns:a16="http://schemas.microsoft.com/office/drawing/2014/main" id="{457E7008-E7F0-6249-AFA6-2367556BDE3C}"/>
              </a:ext>
            </a:extLst>
          </p:cNvPr>
          <p:cNvSpPr>
            <a:spLocks noGrp="1"/>
          </p:cNvSpPr>
          <p:nvPr>
            <p:ph type="sldNum" sz="quarter" idx="11"/>
          </p:nvPr>
        </p:nvSpPr>
        <p:spPr/>
        <p:txBody>
          <a:bodyPr/>
          <a:lstStyle/>
          <a:p>
            <a:fld id="{323594FA-E141-4234-AE05-360401972BE7}" type="slidenum">
              <a:rPr lang="en-US" altLang="en-US" smtClean="0"/>
              <a:pPr/>
              <a:t>29</a:t>
            </a:fld>
            <a:endParaRPr lang="en-US" altLang="en-US"/>
          </a:p>
        </p:txBody>
      </p:sp>
    </p:spTree>
    <p:extLst>
      <p:ext uri="{BB962C8B-B14F-4D97-AF65-F5344CB8AC3E}">
        <p14:creationId xmlns:p14="http://schemas.microsoft.com/office/powerpoint/2010/main" val="31389522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Software Engineering</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dirty="0"/>
              <a:t>The economies of ALL developed nations are dependent on software.</a:t>
            </a:r>
          </a:p>
          <a:p>
            <a:pPr algn="just"/>
            <a:r>
              <a:rPr lang="en-US" dirty="0"/>
              <a:t>More and more systems are software controlled.</a:t>
            </a:r>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3</a:t>
            </a:fld>
            <a:endParaRPr lang="en-US" altLang="en-US"/>
          </a:p>
        </p:txBody>
      </p:sp>
      <p:pic>
        <p:nvPicPr>
          <p:cNvPr id="6" name="Picture 5">
            <a:extLst>
              <a:ext uri="{FF2B5EF4-FFF2-40B4-BE49-F238E27FC236}">
                <a16:creationId xmlns:a16="http://schemas.microsoft.com/office/drawing/2014/main" id="{8495B3E3-4D40-D744-9CAA-29919E913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2359638"/>
            <a:ext cx="4233081" cy="3569898"/>
          </a:xfrm>
          <a:prstGeom prst="rect">
            <a:avLst/>
          </a:prstGeom>
        </p:spPr>
      </p:pic>
      <p:pic>
        <p:nvPicPr>
          <p:cNvPr id="8" name="Picture 7">
            <a:extLst>
              <a:ext uri="{FF2B5EF4-FFF2-40B4-BE49-F238E27FC236}">
                <a16:creationId xmlns:a16="http://schemas.microsoft.com/office/drawing/2014/main" id="{8890D2BD-832D-2C47-A1F2-B6E37494F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39" y="2430470"/>
            <a:ext cx="3345407" cy="3448660"/>
          </a:xfrm>
          <a:prstGeom prst="rect">
            <a:avLst/>
          </a:prstGeom>
        </p:spPr>
      </p:pic>
      <p:sp>
        <p:nvSpPr>
          <p:cNvPr id="11" name="Rectangle 10">
            <a:extLst>
              <a:ext uri="{FF2B5EF4-FFF2-40B4-BE49-F238E27FC236}">
                <a16:creationId xmlns:a16="http://schemas.microsoft.com/office/drawing/2014/main" id="{4A52BF6D-701C-1540-BF87-73671CCDC86B}"/>
              </a:ext>
            </a:extLst>
          </p:cNvPr>
          <p:cNvSpPr/>
          <p:nvPr/>
        </p:nvSpPr>
        <p:spPr>
          <a:xfrm>
            <a:off x="197820" y="6464369"/>
            <a:ext cx="7542532" cy="276999"/>
          </a:xfrm>
          <a:prstGeom prst="rect">
            <a:avLst/>
          </a:prstGeom>
        </p:spPr>
        <p:txBody>
          <a:bodyPr wrap="square">
            <a:spAutoFit/>
          </a:bodyPr>
          <a:lstStyle/>
          <a:p>
            <a:r>
              <a:rPr lang="en-US" sz="1200" dirty="0">
                <a:solidFill>
                  <a:srgbClr val="2A55D6"/>
                </a:solidFill>
              </a:rPr>
              <a:t>https://</a:t>
            </a:r>
            <a:r>
              <a:rPr lang="en-US" sz="1200" dirty="0" err="1">
                <a:solidFill>
                  <a:srgbClr val="2A55D6"/>
                </a:solidFill>
              </a:rPr>
              <a:t>mapsontheweb.zoom-maps.com</a:t>
            </a:r>
            <a:r>
              <a:rPr lang="en-US" sz="1200" dirty="0">
                <a:solidFill>
                  <a:srgbClr val="2A55D6"/>
                </a:solidFill>
              </a:rPr>
              <a:t>/post/170276505313/most-important-high-tech-companies-in-san</a:t>
            </a:r>
          </a:p>
        </p:txBody>
      </p:sp>
      <p:sp>
        <p:nvSpPr>
          <p:cNvPr id="12" name="Rectangle 11">
            <a:extLst>
              <a:ext uri="{FF2B5EF4-FFF2-40B4-BE49-F238E27FC236}">
                <a16:creationId xmlns:a16="http://schemas.microsoft.com/office/drawing/2014/main" id="{BB7A6383-BD5B-024D-BBC8-D448736C80EA}"/>
              </a:ext>
            </a:extLst>
          </p:cNvPr>
          <p:cNvSpPr/>
          <p:nvPr/>
        </p:nvSpPr>
        <p:spPr>
          <a:xfrm>
            <a:off x="895399" y="2430470"/>
            <a:ext cx="1428596" cy="369332"/>
          </a:xfrm>
          <a:prstGeom prst="rect">
            <a:avLst/>
          </a:prstGeom>
        </p:spPr>
        <p:txBody>
          <a:bodyPr wrap="none">
            <a:spAutoFit/>
          </a:bodyPr>
          <a:lstStyle/>
          <a:p>
            <a:r>
              <a:rPr lang="en-US" b="1" dirty="0"/>
              <a:t>Silicon Valley</a:t>
            </a:r>
          </a:p>
        </p:txBody>
      </p:sp>
    </p:spTree>
    <p:extLst>
      <p:ext uri="{BB962C8B-B14F-4D97-AF65-F5344CB8AC3E}">
        <p14:creationId xmlns:p14="http://schemas.microsoft.com/office/powerpoint/2010/main" val="34548687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RECALL: Software Failure</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marL="0" indent="0" algn="just">
              <a:buNone/>
            </a:pPr>
            <a:endParaRPr lang="en-US" dirty="0"/>
          </a:p>
          <a:p>
            <a:pPr algn="just"/>
            <a:r>
              <a:rPr lang="en-US" dirty="0"/>
              <a:t>There are still many reports of software projects going wrong and of “software failures.”</a:t>
            </a:r>
          </a:p>
          <a:p>
            <a:pPr algn="just"/>
            <a:r>
              <a:rPr lang="en-US" dirty="0"/>
              <a:t>Many of these so-called software failures </a:t>
            </a:r>
            <a:r>
              <a:rPr lang="en-US" b="1" dirty="0">
                <a:solidFill>
                  <a:srgbClr val="7030A0"/>
                </a:solidFill>
              </a:rPr>
              <a:t>are a consequence of two factors:</a:t>
            </a:r>
          </a:p>
          <a:p>
            <a:pPr marL="0" indent="0" algn="just">
              <a:buNone/>
            </a:pPr>
            <a:endParaRPr lang="en-US" b="1" dirty="0">
              <a:solidFill>
                <a:srgbClr val="0000FF"/>
              </a:solidFill>
            </a:endParaRPr>
          </a:p>
          <a:p>
            <a:pPr marL="0" indent="0" algn="just">
              <a:buNone/>
            </a:pPr>
            <a:r>
              <a:rPr lang="en-US" b="1" dirty="0">
                <a:solidFill>
                  <a:srgbClr val="0000FF"/>
                </a:solidFill>
              </a:rPr>
              <a:t>	1- Increasing system complexity </a:t>
            </a:r>
          </a:p>
          <a:p>
            <a:pPr marL="0" indent="0" algn="just">
              <a:buNone/>
            </a:pPr>
            <a:r>
              <a:rPr lang="en-US" b="1" dirty="0">
                <a:solidFill>
                  <a:srgbClr val="0000FF"/>
                </a:solidFill>
              </a:rPr>
              <a:t>	2. Failure to use software engineering methods </a:t>
            </a:r>
          </a:p>
          <a:p>
            <a:pPr marL="0" indent="0" algn="just">
              <a:buNone/>
            </a:pPr>
            <a:endParaRPr lang="en-US" b="1" dirty="0">
              <a:solidFill>
                <a:srgbClr val="0000FF"/>
              </a:solidFill>
            </a:endParaRPr>
          </a:p>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30</a:t>
            </a:fld>
            <a:endParaRPr lang="en-US" altLang="en-US"/>
          </a:p>
        </p:txBody>
      </p:sp>
      <p:pic>
        <p:nvPicPr>
          <p:cNvPr id="5" name="Picture 4">
            <a:extLst>
              <a:ext uri="{FF2B5EF4-FFF2-40B4-BE49-F238E27FC236}">
                <a16:creationId xmlns:a16="http://schemas.microsoft.com/office/drawing/2014/main" id="{80EEB3CA-0D45-2C4C-A60D-3E9692290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675" y="191410"/>
            <a:ext cx="1130424" cy="633037"/>
          </a:xfrm>
          <a:prstGeom prst="rect">
            <a:avLst/>
          </a:prstGeom>
        </p:spPr>
      </p:pic>
    </p:spTree>
    <p:extLst>
      <p:ext uri="{BB962C8B-B14F-4D97-AF65-F5344CB8AC3E}">
        <p14:creationId xmlns:p14="http://schemas.microsoft.com/office/powerpoint/2010/main" val="1198858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6E5C-6498-8147-B499-64DF20BCCAFF}"/>
              </a:ext>
            </a:extLst>
          </p:cNvPr>
          <p:cNvSpPr>
            <a:spLocks noGrp="1"/>
          </p:cNvSpPr>
          <p:nvPr>
            <p:ph type="title"/>
          </p:nvPr>
        </p:nvSpPr>
        <p:spPr/>
        <p:txBody>
          <a:bodyPr/>
          <a:lstStyle/>
          <a:p>
            <a:pPr rtl="1"/>
            <a:r>
              <a:rPr lang="en-US" dirty="0"/>
              <a:t>General Issues That Affect SW</a:t>
            </a:r>
          </a:p>
        </p:txBody>
      </p:sp>
      <p:sp>
        <p:nvSpPr>
          <p:cNvPr id="3" name="Content Placeholder 2">
            <a:extLst>
              <a:ext uri="{FF2B5EF4-FFF2-40B4-BE49-F238E27FC236}">
                <a16:creationId xmlns:a16="http://schemas.microsoft.com/office/drawing/2014/main" id="{4F038F14-7FE9-594A-BFF8-D25DFCC1B70C}"/>
              </a:ext>
            </a:extLst>
          </p:cNvPr>
          <p:cNvSpPr>
            <a:spLocks noGrp="1"/>
          </p:cNvSpPr>
          <p:nvPr>
            <p:ph idx="1"/>
          </p:nvPr>
        </p:nvSpPr>
        <p:spPr>
          <a:xfrm>
            <a:off x="228600" y="908720"/>
            <a:ext cx="8610600" cy="4876800"/>
          </a:xfrm>
        </p:spPr>
        <p:txBody>
          <a:bodyPr/>
          <a:lstStyle/>
          <a:p>
            <a:pPr marL="0" indent="0" algn="just">
              <a:buNone/>
            </a:pPr>
            <a:r>
              <a:rPr lang="en-US" sz="3200" b="1" dirty="0">
                <a:solidFill>
                  <a:schemeClr val="accent5">
                    <a:lumMod val="75000"/>
                  </a:schemeClr>
                </a:solidFill>
              </a:rPr>
              <a:t>1. </a:t>
            </a:r>
            <a:r>
              <a:rPr lang="en-US" sz="3200" b="1" dirty="0">
                <a:solidFill>
                  <a:srgbClr val="C00000"/>
                </a:solidFill>
              </a:rPr>
              <a:t>Heterogeneity</a:t>
            </a:r>
            <a:r>
              <a:rPr lang="en-US" sz="2800" dirty="0">
                <a:solidFill>
                  <a:srgbClr val="C00000"/>
                </a:solidFill>
              </a:rPr>
              <a:t> </a:t>
            </a:r>
          </a:p>
          <a:p>
            <a:pPr lvl="1" algn="just"/>
            <a:r>
              <a:rPr lang="en-US" sz="2400" dirty="0"/>
              <a:t>Increasingly, systems are required to operate as </a:t>
            </a:r>
            <a:r>
              <a:rPr lang="en-US" sz="2400" b="1" dirty="0">
                <a:solidFill>
                  <a:srgbClr val="7030A0"/>
                </a:solidFill>
              </a:rPr>
              <a:t>distributed systems </a:t>
            </a:r>
            <a:r>
              <a:rPr lang="en-US" sz="2400" dirty="0"/>
              <a:t>across </a:t>
            </a:r>
            <a:r>
              <a:rPr lang="en-US" sz="2400" b="1" dirty="0">
                <a:solidFill>
                  <a:srgbClr val="7030A0"/>
                </a:solidFill>
              </a:rPr>
              <a:t>networks</a:t>
            </a:r>
            <a:r>
              <a:rPr lang="en-US" sz="2400" dirty="0"/>
              <a:t> that include different types of computer and mobile devices. </a:t>
            </a:r>
          </a:p>
          <a:p>
            <a:pPr lvl="1" algn="just"/>
            <a:endParaRPr lang="en-US" sz="2400" dirty="0"/>
          </a:p>
          <a:p>
            <a:pPr marL="0" indent="0" algn="just">
              <a:buNone/>
            </a:pPr>
            <a:endParaRPr lang="en-US" dirty="0"/>
          </a:p>
          <a:p>
            <a:pPr marL="0" indent="0" algn="just">
              <a:buNone/>
            </a:pPr>
            <a:r>
              <a:rPr lang="en-US" sz="2800" b="1" dirty="0">
                <a:solidFill>
                  <a:schemeClr val="accent5">
                    <a:lumMod val="75000"/>
                  </a:schemeClr>
                </a:solidFill>
              </a:rPr>
              <a:t>2. </a:t>
            </a:r>
            <a:r>
              <a:rPr lang="en-US" sz="2800" b="1" dirty="0">
                <a:solidFill>
                  <a:srgbClr val="C00000"/>
                </a:solidFill>
              </a:rPr>
              <a:t>Business and social change </a:t>
            </a:r>
          </a:p>
          <a:p>
            <a:pPr lvl="1" algn="just"/>
            <a:r>
              <a:rPr lang="en-US" sz="2400" dirty="0"/>
              <a:t>Business and society are changing incredibly quickly as emerging economies develop and new technologies become available. They need to be able to change their existing software and to rapidly develop new software. </a:t>
            </a:r>
          </a:p>
          <a:p>
            <a:pPr lvl="1" algn="just"/>
            <a:endParaRPr lang="en-US" sz="2400" dirty="0"/>
          </a:p>
          <a:p>
            <a:pPr marL="344487" lvl="1" indent="0" algn="just">
              <a:buNone/>
            </a:pPr>
            <a:endParaRPr lang="en-US" sz="2400" dirty="0"/>
          </a:p>
          <a:p>
            <a:pPr marL="457200" indent="-457200" algn="just">
              <a:buFont typeface="+mj-lt"/>
              <a:buAutoNum type="arabicPeriod"/>
            </a:pPr>
            <a:endParaRPr lang="en-US" sz="2800" dirty="0"/>
          </a:p>
        </p:txBody>
      </p:sp>
      <p:sp>
        <p:nvSpPr>
          <p:cNvPr id="4" name="Slide Number Placeholder 3">
            <a:extLst>
              <a:ext uri="{FF2B5EF4-FFF2-40B4-BE49-F238E27FC236}">
                <a16:creationId xmlns:a16="http://schemas.microsoft.com/office/drawing/2014/main" id="{457E7008-E7F0-6249-AFA6-2367556BDE3C}"/>
              </a:ext>
            </a:extLst>
          </p:cNvPr>
          <p:cNvSpPr>
            <a:spLocks noGrp="1"/>
          </p:cNvSpPr>
          <p:nvPr>
            <p:ph type="sldNum" sz="quarter" idx="11"/>
          </p:nvPr>
        </p:nvSpPr>
        <p:spPr/>
        <p:txBody>
          <a:bodyPr/>
          <a:lstStyle/>
          <a:p>
            <a:fld id="{323594FA-E141-4234-AE05-360401972BE7}" type="slidenum">
              <a:rPr lang="en-US" altLang="en-US" smtClean="0"/>
              <a:pPr/>
              <a:t>31</a:t>
            </a:fld>
            <a:endParaRPr lang="en-US" altLang="en-US" dirty="0"/>
          </a:p>
        </p:txBody>
      </p:sp>
      <p:sp>
        <p:nvSpPr>
          <p:cNvPr id="5" name="Rectangle 4">
            <a:extLst>
              <a:ext uri="{FF2B5EF4-FFF2-40B4-BE49-F238E27FC236}">
                <a16:creationId xmlns:a16="http://schemas.microsoft.com/office/drawing/2014/main" id="{54D9BB5A-6AB8-5741-AC90-1D8843A17324}"/>
              </a:ext>
            </a:extLst>
          </p:cNvPr>
          <p:cNvSpPr/>
          <p:nvPr/>
        </p:nvSpPr>
        <p:spPr>
          <a:xfrm>
            <a:off x="221454" y="6364560"/>
            <a:ext cx="6798817"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pragyasapkota.medium.com</a:t>
            </a:r>
            <a:r>
              <a:rPr lang="en-US" sz="1100" dirty="0">
                <a:solidFill>
                  <a:srgbClr val="2A55D6"/>
                </a:solidFill>
              </a:rPr>
              <a:t>/distributed-system-the-definition-f4264046808e</a:t>
            </a:r>
          </a:p>
        </p:txBody>
      </p:sp>
      <p:pic>
        <p:nvPicPr>
          <p:cNvPr id="7" name="Picture 6">
            <a:extLst>
              <a:ext uri="{FF2B5EF4-FFF2-40B4-BE49-F238E27FC236}">
                <a16:creationId xmlns:a16="http://schemas.microsoft.com/office/drawing/2014/main" id="{FB756ED7-F2FB-DD46-B4C8-C8331581F0B0}"/>
              </a:ext>
            </a:extLst>
          </p:cNvPr>
          <p:cNvPicPr>
            <a:picLocks noChangeAspect="1"/>
          </p:cNvPicPr>
          <p:nvPr/>
        </p:nvPicPr>
        <p:blipFill rotWithShape="1">
          <a:blip r:embed="rId3">
            <a:extLst>
              <a:ext uri="{28A0092B-C50C-407E-A947-70E740481C1C}">
                <a14:useLocalDpi xmlns:a14="http://schemas.microsoft.com/office/drawing/2010/main" val="0"/>
              </a:ext>
            </a:extLst>
          </a:blip>
          <a:srcRect l="10338" r="10259"/>
          <a:stretch/>
        </p:blipFill>
        <p:spPr>
          <a:xfrm>
            <a:off x="6553200" y="2420888"/>
            <a:ext cx="1869742" cy="1323906"/>
          </a:xfrm>
          <a:prstGeom prst="rect">
            <a:avLst/>
          </a:prstGeom>
        </p:spPr>
      </p:pic>
    </p:spTree>
    <p:extLst>
      <p:ext uri="{BB962C8B-B14F-4D97-AF65-F5344CB8AC3E}">
        <p14:creationId xmlns:p14="http://schemas.microsoft.com/office/powerpoint/2010/main" val="375782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6E5C-6498-8147-B499-64DF20BCCAFF}"/>
              </a:ext>
            </a:extLst>
          </p:cNvPr>
          <p:cNvSpPr>
            <a:spLocks noGrp="1"/>
          </p:cNvSpPr>
          <p:nvPr>
            <p:ph type="title"/>
          </p:nvPr>
        </p:nvSpPr>
        <p:spPr/>
        <p:txBody>
          <a:bodyPr/>
          <a:lstStyle/>
          <a:p>
            <a:pPr rtl="1"/>
            <a:r>
              <a:rPr lang="en-US" dirty="0"/>
              <a:t>General Issues That Affect SW</a:t>
            </a:r>
          </a:p>
        </p:txBody>
      </p:sp>
      <p:sp>
        <p:nvSpPr>
          <p:cNvPr id="3" name="Content Placeholder 2">
            <a:extLst>
              <a:ext uri="{FF2B5EF4-FFF2-40B4-BE49-F238E27FC236}">
                <a16:creationId xmlns:a16="http://schemas.microsoft.com/office/drawing/2014/main" id="{4F038F14-7FE9-594A-BFF8-D25DFCC1B70C}"/>
              </a:ext>
            </a:extLst>
          </p:cNvPr>
          <p:cNvSpPr>
            <a:spLocks noGrp="1"/>
          </p:cNvSpPr>
          <p:nvPr>
            <p:ph idx="1"/>
          </p:nvPr>
        </p:nvSpPr>
        <p:spPr>
          <a:xfrm>
            <a:off x="228600" y="908720"/>
            <a:ext cx="8303840" cy="4876800"/>
          </a:xfrm>
        </p:spPr>
        <p:txBody>
          <a:bodyPr/>
          <a:lstStyle/>
          <a:p>
            <a:pPr marL="0" indent="0" algn="just">
              <a:buNone/>
            </a:pPr>
            <a:r>
              <a:rPr lang="en-US" sz="3200" b="1" dirty="0">
                <a:solidFill>
                  <a:schemeClr val="accent5">
                    <a:lumMod val="75000"/>
                  </a:schemeClr>
                </a:solidFill>
              </a:rPr>
              <a:t>3. </a:t>
            </a:r>
            <a:r>
              <a:rPr lang="en-US" sz="3200" b="1" dirty="0">
                <a:solidFill>
                  <a:srgbClr val="C00000"/>
                </a:solidFill>
              </a:rPr>
              <a:t>Security and trust</a:t>
            </a:r>
          </a:p>
          <a:p>
            <a:pPr marL="0" indent="0" algn="just">
              <a:buNone/>
            </a:pPr>
            <a:r>
              <a:rPr lang="en-US" dirty="0"/>
              <a:t> It is essential that we can </a:t>
            </a:r>
            <a:r>
              <a:rPr lang="en-US" b="1" dirty="0"/>
              <a:t>trust</a:t>
            </a:r>
            <a:r>
              <a:rPr lang="en-US" dirty="0"/>
              <a:t> that software. This is especially true for </a:t>
            </a:r>
            <a:r>
              <a:rPr lang="en-US" b="1" dirty="0"/>
              <a:t>remote software systems </a:t>
            </a:r>
            <a:r>
              <a:rPr lang="en-US" dirty="0"/>
              <a:t>accessed through the web. We have to make sure that malicious users </a:t>
            </a:r>
            <a:r>
              <a:rPr lang="en-US" b="1" dirty="0"/>
              <a:t>cannot</a:t>
            </a:r>
            <a:r>
              <a:rPr lang="en-US" dirty="0"/>
              <a:t> successfully </a:t>
            </a:r>
            <a:r>
              <a:rPr lang="en-US" b="1" dirty="0"/>
              <a:t>attack</a:t>
            </a:r>
            <a:r>
              <a:rPr lang="en-US" dirty="0"/>
              <a:t> our software .</a:t>
            </a:r>
          </a:p>
          <a:p>
            <a:pPr lvl="1" algn="just"/>
            <a:endParaRPr lang="en-US" sz="2400" dirty="0"/>
          </a:p>
          <a:p>
            <a:pPr lvl="1" algn="just"/>
            <a:endParaRPr lang="en-US" sz="2400" dirty="0"/>
          </a:p>
        </p:txBody>
      </p:sp>
      <p:sp>
        <p:nvSpPr>
          <p:cNvPr id="4" name="Slide Number Placeholder 3">
            <a:extLst>
              <a:ext uri="{FF2B5EF4-FFF2-40B4-BE49-F238E27FC236}">
                <a16:creationId xmlns:a16="http://schemas.microsoft.com/office/drawing/2014/main" id="{457E7008-E7F0-6249-AFA6-2367556BDE3C}"/>
              </a:ext>
            </a:extLst>
          </p:cNvPr>
          <p:cNvSpPr>
            <a:spLocks noGrp="1"/>
          </p:cNvSpPr>
          <p:nvPr>
            <p:ph type="sldNum" sz="quarter" idx="11"/>
          </p:nvPr>
        </p:nvSpPr>
        <p:spPr/>
        <p:txBody>
          <a:bodyPr/>
          <a:lstStyle/>
          <a:p>
            <a:fld id="{323594FA-E141-4234-AE05-360401972BE7}" type="slidenum">
              <a:rPr lang="en-US" altLang="en-US" smtClean="0"/>
              <a:pPr/>
              <a:t>32</a:t>
            </a:fld>
            <a:endParaRPr lang="en-US" altLang="en-US" dirty="0"/>
          </a:p>
        </p:txBody>
      </p:sp>
      <p:pic>
        <p:nvPicPr>
          <p:cNvPr id="8" name="Picture 7">
            <a:extLst>
              <a:ext uri="{FF2B5EF4-FFF2-40B4-BE49-F238E27FC236}">
                <a16:creationId xmlns:a16="http://schemas.microsoft.com/office/drawing/2014/main" id="{1DE4FA57-6520-BB45-A642-64E2A9B8A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3792226"/>
            <a:ext cx="2279330" cy="2279330"/>
          </a:xfrm>
          <a:prstGeom prst="rect">
            <a:avLst/>
          </a:prstGeom>
        </p:spPr>
      </p:pic>
      <p:sp>
        <p:nvSpPr>
          <p:cNvPr id="9" name="Rectangle 8">
            <a:extLst>
              <a:ext uri="{FF2B5EF4-FFF2-40B4-BE49-F238E27FC236}">
                <a16:creationId xmlns:a16="http://schemas.microsoft.com/office/drawing/2014/main" id="{99E72CD0-0EFA-644E-8DB7-735132CDAFF6}"/>
              </a:ext>
            </a:extLst>
          </p:cNvPr>
          <p:cNvSpPr/>
          <p:nvPr/>
        </p:nvSpPr>
        <p:spPr>
          <a:xfrm>
            <a:off x="146592" y="6349126"/>
            <a:ext cx="4572000" cy="261610"/>
          </a:xfrm>
          <a:prstGeom prst="rect">
            <a:avLst/>
          </a:prstGeom>
        </p:spPr>
        <p:txBody>
          <a:bodyPr>
            <a:spAutoFit/>
          </a:bodyPr>
          <a:lstStyle/>
          <a:p>
            <a:r>
              <a:rPr lang="en-US" sz="1100" dirty="0">
                <a:solidFill>
                  <a:srgbClr val="2A55D6"/>
                </a:solidFill>
              </a:rPr>
              <a:t>https://</a:t>
            </a:r>
            <a:r>
              <a:rPr lang="en-US" sz="1100" dirty="0" err="1">
                <a:solidFill>
                  <a:srgbClr val="2A55D6"/>
                </a:solidFill>
              </a:rPr>
              <a:t>www.flaticon.com</a:t>
            </a:r>
            <a:r>
              <a:rPr lang="en-US" sz="1100" dirty="0">
                <a:solidFill>
                  <a:srgbClr val="2A55D6"/>
                </a:solidFill>
              </a:rPr>
              <a:t>/free-icon/cyber-attack_3205458</a:t>
            </a:r>
          </a:p>
        </p:txBody>
      </p:sp>
    </p:spTree>
    <p:extLst>
      <p:ext uri="{BB962C8B-B14F-4D97-AF65-F5344CB8AC3E}">
        <p14:creationId xmlns:p14="http://schemas.microsoft.com/office/powerpoint/2010/main" val="425169387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6E5C-6498-8147-B499-64DF20BCCAFF}"/>
              </a:ext>
            </a:extLst>
          </p:cNvPr>
          <p:cNvSpPr>
            <a:spLocks noGrp="1"/>
          </p:cNvSpPr>
          <p:nvPr>
            <p:ph type="title"/>
          </p:nvPr>
        </p:nvSpPr>
        <p:spPr/>
        <p:txBody>
          <a:bodyPr/>
          <a:lstStyle/>
          <a:p>
            <a:pPr rtl="1"/>
            <a:r>
              <a:rPr lang="en-US" dirty="0"/>
              <a:t>General Issues That Affect SW</a:t>
            </a:r>
          </a:p>
        </p:txBody>
      </p:sp>
      <p:sp>
        <p:nvSpPr>
          <p:cNvPr id="3" name="Content Placeholder 2">
            <a:extLst>
              <a:ext uri="{FF2B5EF4-FFF2-40B4-BE49-F238E27FC236}">
                <a16:creationId xmlns:a16="http://schemas.microsoft.com/office/drawing/2014/main" id="{4F038F14-7FE9-594A-BFF8-D25DFCC1B70C}"/>
              </a:ext>
            </a:extLst>
          </p:cNvPr>
          <p:cNvSpPr>
            <a:spLocks noGrp="1"/>
          </p:cNvSpPr>
          <p:nvPr>
            <p:ph idx="1"/>
          </p:nvPr>
        </p:nvSpPr>
        <p:spPr>
          <a:xfrm>
            <a:off x="228600" y="908720"/>
            <a:ext cx="8915400" cy="4876800"/>
          </a:xfrm>
        </p:spPr>
        <p:txBody>
          <a:bodyPr/>
          <a:lstStyle/>
          <a:p>
            <a:pPr marL="0" indent="0" algn="just">
              <a:buNone/>
            </a:pPr>
            <a:r>
              <a:rPr lang="en-US" sz="3200" b="1" dirty="0">
                <a:solidFill>
                  <a:schemeClr val="accent5">
                    <a:lumMod val="75000"/>
                  </a:schemeClr>
                </a:solidFill>
              </a:rPr>
              <a:t>4. </a:t>
            </a:r>
            <a:r>
              <a:rPr lang="en-US" sz="3200" b="1" dirty="0">
                <a:solidFill>
                  <a:srgbClr val="C00000"/>
                </a:solidFill>
              </a:rPr>
              <a:t>Scale</a:t>
            </a:r>
            <a:r>
              <a:rPr lang="en-US" dirty="0"/>
              <a:t> </a:t>
            </a:r>
          </a:p>
          <a:p>
            <a:pPr marL="0" indent="0" algn="just">
              <a:buNone/>
            </a:pPr>
            <a:r>
              <a:rPr lang="en-US" dirty="0"/>
              <a:t>Software has to be developed across a </a:t>
            </a:r>
            <a:r>
              <a:rPr lang="en-US" b="1" dirty="0">
                <a:solidFill>
                  <a:srgbClr val="7030A0"/>
                </a:solidFill>
              </a:rPr>
              <a:t>very wide range of scales</a:t>
            </a:r>
            <a:r>
              <a:rPr lang="en-US" dirty="0"/>
              <a:t>, from very </a:t>
            </a:r>
            <a:r>
              <a:rPr lang="en-US" b="1" dirty="0">
                <a:solidFill>
                  <a:srgbClr val="1A5712"/>
                </a:solidFill>
              </a:rPr>
              <a:t>small</a:t>
            </a:r>
            <a:r>
              <a:rPr lang="en-US" dirty="0">
                <a:solidFill>
                  <a:srgbClr val="00B050"/>
                </a:solidFill>
              </a:rPr>
              <a:t> </a:t>
            </a:r>
            <a:r>
              <a:rPr lang="en-US" dirty="0"/>
              <a:t>embedded systems in portable or wearable devices through to </a:t>
            </a:r>
            <a:r>
              <a:rPr lang="en-US" b="1" dirty="0">
                <a:solidFill>
                  <a:srgbClr val="1A5712"/>
                </a:solidFill>
              </a:rPr>
              <a:t>Internet-scale</a:t>
            </a:r>
            <a:r>
              <a:rPr lang="en-US" dirty="0"/>
              <a:t>, cloud-based systems that serve a </a:t>
            </a:r>
            <a:r>
              <a:rPr lang="en-US" b="1" dirty="0"/>
              <a:t>global</a:t>
            </a:r>
            <a:r>
              <a:rPr lang="en-US" dirty="0"/>
              <a:t> community.</a:t>
            </a:r>
          </a:p>
          <a:p>
            <a:pPr lvl="1" algn="just"/>
            <a:endParaRPr lang="en-US" sz="2400" dirty="0"/>
          </a:p>
          <a:p>
            <a:pPr lvl="1" algn="just"/>
            <a:endParaRPr lang="en-US" sz="2400" dirty="0"/>
          </a:p>
        </p:txBody>
      </p:sp>
      <p:sp>
        <p:nvSpPr>
          <p:cNvPr id="4" name="Slide Number Placeholder 3">
            <a:extLst>
              <a:ext uri="{FF2B5EF4-FFF2-40B4-BE49-F238E27FC236}">
                <a16:creationId xmlns:a16="http://schemas.microsoft.com/office/drawing/2014/main" id="{457E7008-E7F0-6249-AFA6-2367556BDE3C}"/>
              </a:ext>
            </a:extLst>
          </p:cNvPr>
          <p:cNvSpPr>
            <a:spLocks noGrp="1"/>
          </p:cNvSpPr>
          <p:nvPr>
            <p:ph type="sldNum" sz="quarter" idx="11"/>
          </p:nvPr>
        </p:nvSpPr>
        <p:spPr/>
        <p:txBody>
          <a:bodyPr/>
          <a:lstStyle/>
          <a:p>
            <a:fld id="{323594FA-E141-4234-AE05-360401972BE7}" type="slidenum">
              <a:rPr lang="en-US" altLang="en-US" smtClean="0"/>
              <a:pPr/>
              <a:t>33</a:t>
            </a:fld>
            <a:endParaRPr lang="en-US" altLang="en-US" dirty="0"/>
          </a:p>
        </p:txBody>
      </p:sp>
      <p:sp>
        <p:nvSpPr>
          <p:cNvPr id="9" name="Rectangle 8">
            <a:extLst>
              <a:ext uri="{FF2B5EF4-FFF2-40B4-BE49-F238E27FC236}">
                <a16:creationId xmlns:a16="http://schemas.microsoft.com/office/drawing/2014/main" id="{99E72CD0-0EFA-644E-8DB7-735132CDAFF6}"/>
              </a:ext>
            </a:extLst>
          </p:cNvPr>
          <p:cNvSpPr/>
          <p:nvPr/>
        </p:nvSpPr>
        <p:spPr>
          <a:xfrm>
            <a:off x="146592" y="6349126"/>
            <a:ext cx="4572000" cy="430887"/>
          </a:xfrm>
          <a:prstGeom prst="rect">
            <a:avLst/>
          </a:prstGeom>
        </p:spPr>
        <p:txBody>
          <a:bodyPr>
            <a:spAutoFit/>
          </a:bodyPr>
          <a:lstStyle/>
          <a:p>
            <a:r>
              <a:rPr lang="en-US" sz="1100" dirty="0">
                <a:solidFill>
                  <a:srgbClr val="2A55D6"/>
                </a:solidFill>
                <a:hlinkClick r:id="rId3">
                  <a:extLst>
                    <a:ext uri="{A12FA001-AC4F-418D-AE19-62706E023703}">
                      <ahyp:hlinkClr xmlns:ahyp="http://schemas.microsoft.com/office/drawing/2018/hyperlinkcolor" val="tx"/>
                    </a:ext>
                  </a:extLst>
                </a:hlinkClick>
              </a:rPr>
              <a:t>https://www.ssla.co.uk/portable-devices/</a:t>
            </a:r>
            <a:endParaRPr lang="en-US" sz="1100" dirty="0">
              <a:solidFill>
                <a:srgbClr val="2A55D6"/>
              </a:solidFill>
            </a:endParaRPr>
          </a:p>
          <a:p>
            <a:r>
              <a:rPr lang="en-US" sz="1100" dirty="0">
                <a:solidFill>
                  <a:srgbClr val="2A55D6"/>
                </a:solidFill>
              </a:rPr>
              <a:t>https://</a:t>
            </a:r>
            <a:r>
              <a:rPr lang="en-US" sz="1100" dirty="0" err="1">
                <a:solidFill>
                  <a:srgbClr val="2A55D6"/>
                </a:solidFill>
              </a:rPr>
              <a:t>www.spiceworks.com</a:t>
            </a:r>
            <a:r>
              <a:rPr lang="en-US" sz="1100" dirty="0">
                <a:solidFill>
                  <a:srgbClr val="2A55D6"/>
                </a:solidFill>
              </a:rPr>
              <a:t>/tech/cloud/articles/what-is-cloud-computing/</a:t>
            </a:r>
          </a:p>
        </p:txBody>
      </p:sp>
      <p:pic>
        <p:nvPicPr>
          <p:cNvPr id="6" name="Picture 5">
            <a:extLst>
              <a:ext uri="{FF2B5EF4-FFF2-40B4-BE49-F238E27FC236}">
                <a16:creationId xmlns:a16="http://schemas.microsoft.com/office/drawing/2014/main" id="{5D8C0C30-B182-DC4A-9F52-685D28073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3284984"/>
            <a:ext cx="2675807" cy="2925549"/>
          </a:xfrm>
          <a:prstGeom prst="rect">
            <a:avLst/>
          </a:prstGeom>
        </p:spPr>
      </p:pic>
      <p:cxnSp>
        <p:nvCxnSpPr>
          <p:cNvPr id="10" name="Straight Arrow Connector 9">
            <a:extLst>
              <a:ext uri="{FF2B5EF4-FFF2-40B4-BE49-F238E27FC236}">
                <a16:creationId xmlns:a16="http://schemas.microsoft.com/office/drawing/2014/main" id="{07943CD3-5DDA-634F-996C-44B1E635A1E2}"/>
              </a:ext>
            </a:extLst>
          </p:cNvPr>
          <p:cNvCxnSpPr>
            <a:cxnSpLocks/>
          </p:cNvCxnSpPr>
          <p:nvPr/>
        </p:nvCxnSpPr>
        <p:spPr>
          <a:xfrm>
            <a:off x="4067944" y="4675750"/>
            <a:ext cx="1190950" cy="0"/>
          </a:xfrm>
          <a:prstGeom prst="straightConnector1">
            <a:avLst/>
          </a:prstGeom>
          <a:ln>
            <a:prstDash val="sysDash"/>
            <a:tailEnd type="triangle"/>
          </a:ln>
        </p:spPr>
        <p:style>
          <a:lnRef idx="3">
            <a:schemeClr val="accent4"/>
          </a:lnRef>
          <a:fillRef idx="0">
            <a:schemeClr val="accent4"/>
          </a:fillRef>
          <a:effectRef idx="2">
            <a:schemeClr val="accent4"/>
          </a:effectRef>
          <a:fontRef idx="minor">
            <a:schemeClr val="tx1"/>
          </a:fontRef>
        </p:style>
      </p:cxnSp>
      <p:pic>
        <p:nvPicPr>
          <p:cNvPr id="12" name="Picture 11">
            <a:extLst>
              <a:ext uri="{FF2B5EF4-FFF2-40B4-BE49-F238E27FC236}">
                <a16:creationId xmlns:a16="http://schemas.microsoft.com/office/drawing/2014/main" id="{BBA6D5FC-7684-AA4A-8651-A4370F2F32FF}"/>
              </a:ext>
            </a:extLst>
          </p:cNvPr>
          <p:cNvPicPr>
            <a:picLocks noChangeAspect="1"/>
          </p:cNvPicPr>
          <p:nvPr/>
        </p:nvPicPr>
        <p:blipFill rotWithShape="1">
          <a:blip r:embed="rId5">
            <a:extLst>
              <a:ext uri="{28A0092B-C50C-407E-A947-70E740481C1C}">
                <a14:useLocalDpi xmlns:a14="http://schemas.microsoft.com/office/drawing/2010/main" val="0"/>
              </a:ext>
            </a:extLst>
          </a:blip>
          <a:srcRect l="10625" t="18500" r="6667" b="42125"/>
          <a:stretch/>
        </p:blipFill>
        <p:spPr>
          <a:xfrm>
            <a:off x="5258894" y="3631511"/>
            <a:ext cx="3781400" cy="1800200"/>
          </a:xfrm>
          <a:prstGeom prst="rect">
            <a:avLst/>
          </a:prstGeom>
        </p:spPr>
      </p:pic>
    </p:spTree>
    <p:extLst>
      <p:ext uri="{BB962C8B-B14F-4D97-AF65-F5344CB8AC3E}">
        <p14:creationId xmlns:p14="http://schemas.microsoft.com/office/powerpoint/2010/main" val="37695964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RECALL: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34</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107504" y="764704"/>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9</a:t>
            </a: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505624" y="1000472"/>
            <a:ext cx="8333576"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spcAft>
                <a:spcPts val="0"/>
              </a:spcAft>
              <a:buNone/>
            </a:pPr>
            <a:r>
              <a:rPr lang="en-GB" sz="2800" b="1" kern="0" dirty="0">
                <a:solidFill>
                  <a:schemeClr val="accent5">
                    <a:lumMod val="75000"/>
                  </a:schemeClr>
                </a:solidFill>
              </a:rPr>
              <a:t>What are the best software engineering techniques and methods?</a:t>
            </a:r>
          </a:p>
          <a:p>
            <a:pPr marL="0" indent="0" algn="just">
              <a:spcAft>
                <a:spcPts val="0"/>
              </a:spcAft>
              <a:buNone/>
            </a:pPr>
            <a:endParaRPr lang="en-GB" sz="2800" b="1" kern="0" dirty="0">
              <a:solidFill>
                <a:schemeClr val="accent5">
                  <a:lumMod val="75000"/>
                </a:schemeClr>
              </a:solidFill>
            </a:endParaRPr>
          </a:p>
          <a:p>
            <a:pPr marL="0" indent="0" algn="just">
              <a:spcAft>
                <a:spcPts val="0"/>
              </a:spcAft>
              <a:buNone/>
            </a:pPr>
            <a:endParaRPr lang="en-GB" sz="2800" b="1" kern="0" dirty="0">
              <a:solidFill>
                <a:schemeClr val="accent5">
                  <a:lumMod val="75000"/>
                </a:schemeClr>
              </a:solidFill>
            </a:endParaRPr>
          </a:p>
          <a:p>
            <a:pPr algn="just"/>
            <a:r>
              <a:rPr lang="en-US" sz="2800" b="1" dirty="0">
                <a:solidFill>
                  <a:srgbClr val="7030A0"/>
                </a:solidFill>
              </a:rPr>
              <a:t>Diversity</a:t>
            </a:r>
            <a:r>
              <a:rPr lang="en-US" sz="2800" dirty="0"/>
              <a:t>: No universal set of software techniques that is applicable to all of </a:t>
            </a:r>
            <a:r>
              <a:rPr lang="en-US" sz="2800" b="1" dirty="0">
                <a:solidFill>
                  <a:srgbClr val="C00000"/>
                </a:solidFill>
              </a:rPr>
              <a:t>different types </a:t>
            </a:r>
            <a:r>
              <a:rPr lang="en-US" sz="2800" dirty="0"/>
              <a:t>of software system.</a:t>
            </a:r>
          </a:p>
          <a:p>
            <a:pPr algn="just"/>
            <a:r>
              <a:rPr lang="en-US" sz="2800" dirty="0"/>
              <a:t>The software engineering </a:t>
            </a:r>
            <a:r>
              <a:rPr lang="en-US" sz="2800" b="1" dirty="0">
                <a:solidFill>
                  <a:srgbClr val="C00000"/>
                </a:solidFill>
              </a:rPr>
              <a:t>methods</a:t>
            </a:r>
            <a:r>
              <a:rPr lang="en-US" sz="2800" dirty="0"/>
              <a:t> and </a:t>
            </a:r>
            <a:r>
              <a:rPr lang="en-US" sz="2800" b="1" dirty="0">
                <a:solidFill>
                  <a:srgbClr val="C00000"/>
                </a:solidFill>
              </a:rPr>
              <a:t>tools</a:t>
            </a:r>
            <a:r>
              <a:rPr lang="en-US" sz="2800" dirty="0"/>
              <a:t> used </a:t>
            </a:r>
            <a:r>
              <a:rPr lang="en-US" sz="2800" dirty="0">
                <a:solidFill>
                  <a:srgbClr val="0000FF"/>
                </a:solidFill>
              </a:rPr>
              <a:t>depend</a:t>
            </a:r>
            <a:r>
              <a:rPr lang="en-US" sz="2800" dirty="0"/>
              <a:t> on the </a:t>
            </a:r>
            <a:r>
              <a:rPr lang="en-US" sz="2800" u="sng" dirty="0"/>
              <a:t>type of application being developed</a:t>
            </a:r>
            <a:r>
              <a:rPr lang="en-US" sz="2800" dirty="0"/>
              <a:t>, the </a:t>
            </a:r>
            <a:r>
              <a:rPr lang="en-US" sz="2800" u="sng" dirty="0"/>
              <a:t>requirements of the customer</a:t>
            </a:r>
            <a:r>
              <a:rPr lang="en-US" sz="2800" dirty="0"/>
              <a:t> and the </a:t>
            </a:r>
            <a:r>
              <a:rPr lang="en-US" sz="2800" u="sng" dirty="0"/>
              <a:t>background of the development team.</a:t>
            </a:r>
          </a:p>
          <a:p>
            <a:pPr marL="0" indent="0" algn="just">
              <a:spcAft>
                <a:spcPts val="0"/>
              </a:spcAft>
              <a:buNone/>
            </a:pPr>
            <a:endParaRPr lang="en-GB" sz="2800" b="1" kern="0" dirty="0">
              <a:solidFill>
                <a:schemeClr val="accent5">
                  <a:lumMod val="75000"/>
                </a:schemeClr>
              </a:solidFill>
            </a:endParaRPr>
          </a:p>
          <a:p>
            <a:pPr marL="0" indent="0" algn="just">
              <a:spcAft>
                <a:spcPts val="0"/>
              </a:spcAft>
              <a:buNone/>
            </a:pPr>
            <a:endParaRPr lang="en-GB" sz="2800" b="1" kern="0" dirty="0">
              <a:solidFill>
                <a:schemeClr val="accent5">
                  <a:lumMod val="75000"/>
                </a:schemeClr>
              </a:solidFill>
            </a:endParaRPr>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34</a:t>
            </a:fld>
            <a:endParaRPr lang="en-US" altLang="en-US"/>
          </a:p>
        </p:txBody>
      </p:sp>
      <p:sp>
        <p:nvSpPr>
          <p:cNvPr id="6" name="Rectangle 5">
            <a:extLst>
              <a:ext uri="{FF2B5EF4-FFF2-40B4-BE49-F238E27FC236}">
                <a16:creationId xmlns:a16="http://schemas.microsoft.com/office/drawing/2014/main" id="{C25BBE7E-1413-254E-85AF-23E89E0C5AF8}"/>
              </a:ext>
            </a:extLst>
          </p:cNvPr>
          <p:cNvSpPr/>
          <p:nvPr/>
        </p:nvSpPr>
        <p:spPr>
          <a:xfrm>
            <a:off x="505624" y="2022812"/>
            <a:ext cx="8298395" cy="954107"/>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Arial"/>
                <a:cs typeface="Arial"/>
              </a:rPr>
              <a:t>You can </a:t>
            </a:r>
            <a:r>
              <a:rPr lang="en-US" sz="2800" b="1" u="sng" dirty="0">
                <a:latin typeface="Arial"/>
                <a:cs typeface="Arial"/>
              </a:rPr>
              <a:t>NOT</a:t>
            </a:r>
            <a:r>
              <a:rPr lang="en-US" sz="2800" dirty="0">
                <a:latin typeface="Arial"/>
                <a:cs typeface="Arial"/>
              </a:rPr>
              <a:t> say that one method is better than another.</a:t>
            </a:r>
            <a:endParaRPr lang="en-US" sz="2800" dirty="0"/>
          </a:p>
        </p:txBody>
      </p:sp>
      <p:sp>
        <p:nvSpPr>
          <p:cNvPr id="8" name="Rectangle 7">
            <a:extLst>
              <a:ext uri="{FF2B5EF4-FFF2-40B4-BE49-F238E27FC236}">
                <a16:creationId xmlns:a16="http://schemas.microsoft.com/office/drawing/2014/main" id="{D012807B-45CF-3F43-81B0-19D0E9598204}"/>
              </a:ext>
            </a:extLst>
          </p:cNvPr>
          <p:cNvSpPr/>
          <p:nvPr/>
        </p:nvSpPr>
        <p:spPr>
          <a:xfrm>
            <a:off x="3203848" y="4869160"/>
            <a:ext cx="2880320" cy="43204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44B0946-133F-4043-A45D-77936BE09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784" y="223039"/>
            <a:ext cx="1130424" cy="633037"/>
          </a:xfrm>
          <a:prstGeom prst="rect">
            <a:avLst/>
          </a:prstGeom>
        </p:spPr>
      </p:pic>
    </p:spTree>
    <p:extLst>
      <p:ext uri="{BB962C8B-B14F-4D97-AF65-F5344CB8AC3E}">
        <p14:creationId xmlns:p14="http://schemas.microsoft.com/office/powerpoint/2010/main" val="41051761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5D1D-C1C5-A54D-BAF2-8C994A5F6F96}"/>
              </a:ext>
            </a:extLst>
          </p:cNvPr>
          <p:cNvSpPr>
            <a:spLocks noGrp="1"/>
          </p:cNvSpPr>
          <p:nvPr>
            <p:ph type="title"/>
          </p:nvPr>
        </p:nvSpPr>
        <p:spPr>
          <a:xfrm>
            <a:off x="165956" y="188640"/>
            <a:ext cx="8735888" cy="1066800"/>
          </a:xfrm>
        </p:spPr>
        <p:txBody>
          <a:bodyPr/>
          <a:lstStyle/>
          <a:p>
            <a:r>
              <a:rPr lang="en-US" dirty="0"/>
              <a:t>Application Types (1/8)</a:t>
            </a:r>
          </a:p>
        </p:txBody>
      </p:sp>
      <p:sp>
        <p:nvSpPr>
          <p:cNvPr id="3" name="Content Placeholder 2">
            <a:extLst>
              <a:ext uri="{FF2B5EF4-FFF2-40B4-BE49-F238E27FC236}">
                <a16:creationId xmlns:a16="http://schemas.microsoft.com/office/drawing/2014/main" id="{0A09022D-ABB6-B842-997F-06E3AC3CFA7F}"/>
              </a:ext>
            </a:extLst>
          </p:cNvPr>
          <p:cNvSpPr>
            <a:spLocks noGrp="1"/>
          </p:cNvSpPr>
          <p:nvPr>
            <p:ph idx="1"/>
          </p:nvPr>
        </p:nvSpPr>
        <p:spPr>
          <a:xfrm>
            <a:off x="228600" y="1052736"/>
            <a:ext cx="8610600" cy="4876800"/>
          </a:xfrm>
        </p:spPr>
        <p:txBody>
          <a:bodyPr/>
          <a:lstStyle/>
          <a:p>
            <a:pPr algn="just"/>
            <a:r>
              <a:rPr lang="en-US" sz="2800" b="1" dirty="0">
                <a:solidFill>
                  <a:srgbClr val="C00000"/>
                </a:solidFill>
              </a:rPr>
              <a:t>Stand-alone applications </a:t>
            </a:r>
          </a:p>
          <a:p>
            <a:pPr lvl="1" algn="just"/>
            <a:r>
              <a:rPr lang="en-US" sz="2400" dirty="0"/>
              <a:t>These are application systems that run on a </a:t>
            </a:r>
            <a:r>
              <a:rPr lang="en-US" sz="2400" b="1" dirty="0">
                <a:solidFill>
                  <a:srgbClr val="7030A0"/>
                </a:solidFill>
              </a:rPr>
              <a:t>personal computer</a:t>
            </a:r>
            <a:r>
              <a:rPr lang="en-US" sz="2400" dirty="0"/>
              <a:t> (PC) or </a:t>
            </a:r>
            <a:r>
              <a:rPr lang="en-US" sz="2400" b="1" dirty="0">
                <a:solidFill>
                  <a:srgbClr val="7030A0"/>
                </a:solidFill>
              </a:rPr>
              <a:t>apps run on mobile devices</a:t>
            </a:r>
            <a:r>
              <a:rPr lang="en-US" sz="2400" dirty="0"/>
              <a:t>. They include all necessary functionality (no network connection is needed). </a:t>
            </a:r>
          </a:p>
          <a:p>
            <a:pPr lvl="1" algn="just"/>
            <a:r>
              <a:rPr lang="en-US" sz="2400" b="1" dirty="0"/>
              <a:t>Examples: </a:t>
            </a:r>
            <a:r>
              <a:rPr lang="en-US" sz="2400" u="sng" dirty="0"/>
              <a:t>office applications</a:t>
            </a:r>
            <a:r>
              <a:rPr lang="en-US" sz="2400" dirty="0"/>
              <a:t>, and travel apps.</a:t>
            </a:r>
          </a:p>
          <a:p>
            <a:pPr algn="just"/>
            <a:endParaRPr lang="en-US" dirty="0"/>
          </a:p>
        </p:txBody>
      </p:sp>
      <p:sp>
        <p:nvSpPr>
          <p:cNvPr id="4" name="Slide Number Placeholder 3">
            <a:extLst>
              <a:ext uri="{FF2B5EF4-FFF2-40B4-BE49-F238E27FC236}">
                <a16:creationId xmlns:a16="http://schemas.microsoft.com/office/drawing/2014/main" id="{32ED9C5A-CDBB-4E43-B65D-6A7326F6ABE5}"/>
              </a:ext>
            </a:extLst>
          </p:cNvPr>
          <p:cNvSpPr>
            <a:spLocks noGrp="1"/>
          </p:cNvSpPr>
          <p:nvPr>
            <p:ph type="sldNum" sz="quarter" idx="11"/>
          </p:nvPr>
        </p:nvSpPr>
        <p:spPr/>
        <p:txBody>
          <a:bodyPr/>
          <a:lstStyle/>
          <a:p>
            <a:fld id="{323594FA-E141-4234-AE05-360401972BE7}" type="slidenum">
              <a:rPr lang="en-US" altLang="en-US" smtClean="0"/>
              <a:pPr/>
              <a:t>35</a:t>
            </a:fld>
            <a:endParaRPr lang="en-US" altLang="en-US"/>
          </a:p>
        </p:txBody>
      </p:sp>
      <p:pic>
        <p:nvPicPr>
          <p:cNvPr id="6" name="Picture 5">
            <a:extLst>
              <a:ext uri="{FF2B5EF4-FFF2-40B4-BE49-F238E27FC236}">
                <a16:creationId xmlns:a16="http://schemas.microsoft.com/office/drawing/2014/main" id="{000861BC-A4E5-764A-99C1-5AF130CC1FF6}"/>
              </a:ext>
            </a:extLst>
          </p:cNvPr>
          <p:cNvPicPr>
            <a:picLocks noChangeAspect="1"/>
          </p:cNvPicPr>
          <p:nvPr/>
        </p:nvPicPr>
        <p:blipFill rotWithShape="1">
          <a:blip r:embed="rId2">
            <a:extLst>
              <a:ext uri="{28A0092B-C50C-407E-A947-70E740481C1C}">
                <a14:useLocalDpi xmlns:a14="http://schemas.microsoft.com/office/drawing/2010/main" val="0"/>
              </a:ext>
            </a:extLst>
          </a:blip>
          <a:srcRect r="74485"/>
          <a:stretch/>
        </p:blipFill>
        <p:spPr>
          <a:xfrm>
            <a:off x="931271" y="3491136"/>
            <a:ext cx="2333125" cy="1816166"/>
          </a:xfrm>
          <a:prstGeom prst="rect">
            <a:avLst/>
          </a:prstGeom>
        </p:spPr>
      </p:pic>
      <p:pic>
        <p:nvPicPr>
          <p:cNvPr id="7" name="Picture 6">
            <a:extLst>
              <a:ext uri="{FF2B5EF4-FFF2-40B4-BE49-F238E27FC236}">
                <a16:creationId xmlns:a16="http://schemas.microsoft.com/office/drawing/2014/main" id="{09644F70-1E85-2543-96C8-AD5E5EAECF23}"/>
              </a:ext>
            </a:extLst>
          </p:cNvPr>
          <p:cNvPicPr>
            <a:picLocks noChangeAspect="1"/>
          </p:cNvPicPr>
          <p:nvPr/>
        </p:nvPicPr>
        <p:blipFill rotWithShape="1">
          <a:blip r:embed="rId2">
            <a:extLst>
              <a:ext uri="{28A0092B-C50C-407E-A947-70E740481C1C}">
                <a14:useLocalDpi xmlns:a14="http://schemas.microsoft.com/office/drawing/2010/main" val="0"/>
              </a:ext>
            </a:extLst>
          </a:blip>
          <a:srcRect l="32511" r="41502"/>
          <a:stretch/>
        </p:blipFill>
        <p:spPr>
          <a:xfrm>
            <a:off x="3275856" y="3538994"/>
            <a:ext cx="2376264" cy="1816166"/>
          </a:xfrm>
          <a:prstGeom prst="rect">
            <a:avLst/>
          </a:prstGeom>
        </p:spPr>
      </p:pic>
      <p:pic>
        <p:nvPicPr>
          <p:cNvPr id="8" name="Picture 7">
            <a:extLst>
              <a:ext uri="{FF2B5EF4-FFF2-40B4-BE49-F238E27FC236}">
                <a16:creationId xmlns:a16="http://schemas.microsoft.com/office/drawing/2014/main" id="{E57A8358-75D3-B54F-9659-576EF0A2B5EA}"/>
              </a:ext>
            </a:extLst>
          </p:cNvPr>
          <p:cNvPicPr>
            <a:picLocks noChangeAspect="1"/>
          </p:cNvPicPr>
          <p:nvPr/>
        </p:nvPicPr>
        <p:blipFill rotWithShape="1">
          <a:blip r:embed="rId2">
            <a:extLst>
              <a:ext uri="{28A0092B-C50C-407E-A947-70E740481C1C}">
                <a14:useLocalDpi xmlns:a14="http://schemas.microsoft.com/office/drawing/2010/main" val="0"/>
              </a:ext>
            </a:extLst>
          </a:blip>
          <a:srcRect l="66291" r="7609"/>
          <a:stretch/>
        </p:blipFill>
        <p:spPr>
          <a:xfrm>
            <a:off x="5980348" y="3538994"/>
            <a:ext cx="2386608" cy="1816166"/>
          </a:xfrm>
          <a:prstGeom prst="rect">
            <a:avLst/>
          </a:prstGeom>
        </p:spPr>
      </p:pic>
    </p:spTree>
    <p:extLst>
      <p:ext uri="{BB962C8B-B14F-4D97-AF65-F5344CB8AC3E}">
        <p14:creationId xmlns:p14="http://schemas.microsoft.com/office/powerpoint/2010/main" val="176569660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5D1D-C1C5-A54D-BAF2-8C994A5F6F96}"/>
              </a:ext>
            </a:extLst>
          </p:cNvPr>
          <p:cNvSpPr>
            <a:spLocks noGrp="1"/>
          </p:cNvSpPr>
          <p:nvPr>
            <p:ph type="title"/>
          </p:nvPr>
        </p:nvSpPr>
        <p:spPr>
          <a:xfrm>
            <a:off x="165956" y="188640"/>
            <a:ext cx="8735888" cy="1066800"/>
          </a:xfrm>
        </p:spPr>
        <p:txBody>
          <a:bodyPr/>
          <a:lstStyle/>
          <a:p>
            <a:r>
              <a:rPr lang="en-US" dirty="0"/>
              <a:t>Application Types (2/8)</a:t>
            </a:r>
          </a:p>
        </p:txBody>
      </p:sp>
      <p:sp>
        <p:nvSpPr>
          <p:cNvPr id="3" name="Content Placeholder 2">
            <a:extLst>
              <a:ext uri="{FF2B5EF4-FFF2-40B4-BE49-F238E27FC236}">
                <a16:creationId xmlns:a16="http://schemas.microsoft.com/office/drawing/2014/main" id="{0A09022D-ABB6-B842-997F-06E3AC3CFA7F}"/>
              </a:ext>
            </a:extLst>
          </p:cNvPr>
          <p:cNvSpPr>
            <a:spLocks noGrp="1"/>
          </p:cNvSpPr>
          <p:nvPr>
            <p:ph idx="1"/>
          </p:nvPr>
        </p:nvSpPr>
        <p:spPr>
          <a:xfrm>
            <a:off x="228600" y="1052736"/>
            <a:ext cx="8610600" cy="4876800"/>
          </a:xfrm>
        </p:spPr>
        <p:txBody>
          <a:bodyPr/>
          <a:lstStyle/>
          <a:p>
            <a:pPr algn="just"/>
            <a:r>
              <a:rPr lang="en-US" sz="2800" b="1" dirty="0">
                <a:solidFill>
                  <a:srgbClr val="C00000"/>
                </a:solidFill>
              </a:rPr>
              <a:t>Interactive transaction-based applications </a:t>
            </a:r>
          </a:p>
          <a:p>
            <a:pPr lvl="1" algn="just"/>
            <a:r>
              <a:rPr lang="en-US" sz="2400" dirty="0"/>
              <a:t>Apps that execute on a </a:t>
            </a:r>
            <a:r>
              <a:rPr lang="en-US" sz="2400" b="1" dirty="0">
                <a:solidFill>
                  <a:srgbClr val="7030A0"/>
                </a:solidFill>
              </a:rPr>
              <a:t>remote computer </a:t>
            </a:r>
            <a:r>
              <a:rPr lang="en-US" sz="2400" dirty="0"/>
              <a:t>and are accessed by users from their own PCs, phones, or tablets. </a:t>
            </a:r>
          </a:p>
          <a:p>
            <a:pPr lvl="1" algn="just"/>
            <a:r>
              <a:rPr lang="en-US" sz="2400" b="1" dirty="0"/>
              <a:t>Examples: </a:t>
            </a:r>
            <a:r>
              <a:rPr lang="en-US" sz="2400" dirty="0"/>
              <a:t>web apps (e-commerce), business system, and </a:t>
            </a:r>
            <a:r>
              <a:rPr lang="en-US" sz="2400" u="sng" dirty="0"/>
              <a:t>cloud-based services</a:t>
            </a:r>
            <a:r>
              <a:rPr lang="en-US" sz="2400" dirty="0"/>
              <a:t>. </a:t>
            </a:r>
          </a:p>
          <a:p>
            <a:pPr lvl="1" algn="just"/>
            <a:endParaRPr lang="en-US" sz="2400" u="sng" dirty="0"/>
          </a:p>
          <a:p>
            <a:pPr algn="just"/>
            <a:endParaRPr lang="en-US" dirty="0"/>
          </a:p>
        </p:txBody>
      </p:sp>
      <p:sp>
        <p:nvSpPr>
          <p:cNvPr id="4" name="Slide Number Placeholder 3">
            <a:extLst>
              <a:ext uri="{FF2B5EF4-FFF2-40B4-BE49-F238E27FC236}">
                <a16:creationId xmlns:a16="http://schemas.microsoft.com/office/drawing/2014/main" id="{32ED9C5A-CDBB-4E43-B65D-6A7326F6ABE5}"/>
              </a:ext>
            </a:extLst>
          </p:cNvPr>
          <p:cNvSpPr>
            <a:spLocks noGrp="1"/>
          </p:cNvSpPr>
          <p:nvPr>
            <p:ph type="sldNum" sz="quarter" idx="11"/>
          </p:nvPr>
        </p:nvSpPr>
        <p:spPr/>
        <p:txBody>
          <a:bodyPr/>
          <a:lstStyle/>
          <a:p>
            <a:fld id="{323594FA-E141-4234-AE05-360401972BE7}" type="slidenum">
              <a:rPr lang="en-US" altLang="en-US" smtClean="0"/>
              <a:pPr/>
              <a:t>36</a:t>
            </a:fld>
            <a:endParaRPr lang="en-US" altLang="en-US"/>
          </a:p>
        </p:txBody>
      </p:sp>
      <p:pic>
        <p:nvPicPr>
          <p:cNvPr id="6" name="Picture 5">
            <a:extLst>
              <a:ext uri="{FF2B5EF4-FFF2-40B4-BE49-F238E27FC236}">
                <a16:creationId xmlns:a16="http://schemas.microsoft.com/office/drawing/2014/main" id="{13D39516-4ECE-1143-A6F8-41DFA8DDC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16" y="3504944"/>
            <a:ext cx="8024884" cy="15453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8248064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5D1D-C1C5-A54D-BAF2-8C994A5F6F96}"/>
              </a:ext>
            </a:extLst>
          </p:cNvPr>
          <p:cNvSpPr>
            <a:spLocks noGrp="1"/>
          </p:cNvSpPr>
          <p:nvPr>
            <p:ph type="title"/>
          </p:nvPr>
        </p:nvSpPr>
        <p:spPr>
          <a:xfrm>
            <a:off x="165956" y="188640"/>
            <a:ext cx="8735888" cy="1066800"/>
          </a:xfrm>
        </p:spPr>
        <p:txBody>
          <a:bodyPr/>
          <a:lstStyle/>
          <a:p>
            <a:r>
              <a:rPr lang="en-US" dirty="0"/>
              <a:t>Application Types (3/8)</a:t>
            </a:r>
          </a:p>
        </p:txBody>
      </p:sp>
      <p:sp>
        <p:nvSpPr>
          <p:cNvPr id="3" name="Content Placeholder 2">
            <a:extLst>
              <a:ext uri="{FF2B5EF4-FFF2-40B4-BE49-F238E27FC236}">
                <a16:creationId xmlns:a16="http://schemas.microsoft.com/office/drawing/2014/main" id="{0A09022D-ABB6-B842-997F-06E3AC3CFA7F}"/>
              </a:ext>
            </a:extLst>
          </p:cNvPr>
          <p:cNvSpPr>
            <a:spLocks noGrp="1"/>
          </p:cNvSpPr>
          <p:nvPr>
            <p:ph idx="1"/>
          </p:nvPr>
        </p:nvSpPr>
        <p:spPr>
          <a:xfrm>
            <a:off x="228600" y="1052736"/>
            <a:ext cx="8610600" cy="4876800"/>
          </a:xfrm>
        </p:spPr>
        <p:txBody>
          <a:bodyPr/>
          <a:lstStyle/>
          <a:p>
            <a:pPr algn="just"/>
            <a:r>
              <a:rPr lang="en-US" sz="2800" b="1" dirty="0">
                <a:solidFill>
                  <a:srgbClr val="C00000"/>
                </a:solidFill>
              </a:rPr>
              <a:t>Embedded control systems (widely used)</a:t>
            </a:r>
          </a:p>
          <a:p>
            <a:pPr lvl="1" algn="just"/>
            <a:r>
              <a:rPr lang="en-US" sz="2400" dirty="0"/>
              <a:t>These are software control systems that control and manage hardware devices. </a:t>
            </a:r>
          </a:p>
          <a:p>
            <a:pPr lvl="1" algn="just"/>
            <a:r>
              <a:rPr lang="en-US" sz="2400" b="1" dirty="0"/>
              <a:t>Examples:</a:t>
            </a:r>
            <a:r>
              <a:rPr lang="en-US" sz="2400" dirty="0"/>
              <a:t> </a:t>
            </a:r>
            <a:r>
              <a:rPr lang="en-US" sz="2400" u="sng" dirty="0"/>
              <a:t>software in a phone</a:t>
            </a:r>
            <a:r>
              <a:rPr lang="en-US" sz="2400" dirty="0"/>
              <a:t>, and software in a microwave oven to control the cooking process.</a:t>
            </a:r>
          </a:p>
          <a:p>
            <a:pPr lvl="1" algn="just"/>
            <a:endParaRPr lang="en-US" sz="2400" u="sng" dirty="0"/>
          </a:p>
          <a:p>
            <a:pPr algn="just"/>
            <a:endParaRPr lang="en-US" dirty="0"/>
          </a:p>
        </p:txBody>
      </p:sp>
      <p:sp>
        <p:nvSpPr>
          <p:cNvPr id="4" name="Slide Number Placeholder 3">
            <a:extLst>
              <a:ext uri="{FF2B5EF4-FFF2-40B4-BE49-F238E27FC236}">
                <a16:creationId xmlns:a16="http://schemas.microsoft.com/office/drawing/2014/main" id="{32ED9C5A-CDBB-4E43-B65D-6A7326F6ABE5}"/>
              </a:ext>
            </a:extLst>
          </p:cNvPr>
          <p:cNvSpPr>
            <a:spLocks noGrp="1"/>
          </p:cNvSpPr>
          <p:nvPr>
            <p:ph type="sldNum" sz="quarter" idx="11"/>
          </p:nvPr>
        </p:nvSpPr>
        <p:spPr/>
        <p:txBody>
          <a:bodyPr/>
          <a:lstStyle/>
          <a:p>
            <a:fld id="{323594FA-E141-4234-AE05-360401972BE7}" type="slidenum">
              <a:rPr lang="en-US" altLang="en-US" smtClean="0"/>
              <a:pPr/>
              <a:t>37</a:t>
            </a:fld>
            <a:endParaRPr lang="en-US" altLang="en-US"/>
          </a:p>
        </p:txBody>
      </p:sp>
      <p:sp>
        <p:nvSpPr>
          <p:cNvPr id="5" name="Rectangle 4">
            <a:extLst>
              <a:ext uri="{FF2B5EF4-FFF2-40B4-BE49-F238E27FC236}">
                <a16:creationId xmlns:a16="http://schemas.microsoft.com/office/drawing/2014/main" id="{7839178D-CA61-AB49-A7DC-A63CF76A968E}"/>
              </a:ext>
            </a:extLst>
          </p:cNvPr>
          <p:cNvSpPr/>
          <p:nvPr/>
        </p:nvSpPr>
        <p:spPr>
          <a:xfrm>
            <a:off x="157382" y="6377672"/>
            <a:ext cx="6214818" cy="600164"/>
          </a:xfrm>
          <a:prstGeom prst="rect">
            <a:avLst/>
          </a:prstGeom>
        </p:spPr>
        <p:txBody>
          <a:bodyPr wrap="square">
            <a:spAutoFit/>
          </a:bodyPr>
          <a:lstStyle/>
          <a:p>
            <a:r>
              <a:rPr lang="en-US" sz="1100" dirty="0">
                <a:solidFill>
                  <a:srgbClr val="2A55D6"/>
                </a:solidFill>
                <a:hlinkClick r:id="rId2">
                  <a:extLst>
                    <a:ext uri="{A12FA001-AC4F-418D-AE19-62706E023703}">
                      <ahyp:hlinkClr xmlns:ahyp="http://schemas.microsoft.com/office/drawing/2018/hyperlinkcolor" val="tx"/>
                    </a:ext>
                  </a:extLst>
                </a:hlinkClick>
              </a:rPr>
              <a:t>https://appleinsider.com/inside/apple-software</a:t>
            </a:r>
            <a:endParaRPr lang="en-US" sz="1100" dirty="0">
              <a:solidFill>
                <a:srgbClr val="2A55D6"/>
              </a:solidFill>
            </a:endParaRPr>
          </a:p>
          <a:p>
            <a:r>
              <a:rPr lang="en-US" sz="1100" dirty="0">
                <a:solidFill>
                  <a:srgbClr val="2A55D6"/>
                </a:solidFill>
                <a:hlinkClick r:id="rId3">
                  <a:extLst>
                    <a:ext uri="{A12FA001-AC4F-418D-AE19-62706E023703}">
                      <ahyp:hlinkClr xmlns:ahyp="http://schemas.microsoft.com/office/drawing/2018/hyperlinkcolor" val="tx"/>
                    </a:ext>
                  </a:extLst>
                </a:hlinkClick>
              </a:rPr>
              <a:t>https://www.youtube.com/watch?app=desktop&amp;v=nB6XbREVvXk</a:t>
            </a:r>
            <a:endParaRPr lang="en-US" sz="1100" dirty="0">
              <a:solidFill>
                <a:srgbClr val="2A55D6"/>
              </a:solidFill>
            </a:endParaRPr>
          </a:p>
          <a:p>
            <a:endParaRPr lang="en-US" sz="1100" dirty="0">
              <a:solidFill>
                <a:srgbClr val="2A55D6"/>
              </a:solidFill>
            </a:endParaRPr>
          </a:p>
        </p:txBody>
      </p:sp>
      <p:pic>
        <p:nvPicPr>
          <p:cNvPr id="7" name="Picture 6">
            <a:extLst>
              <a:ext uri="{FF2B5EF4-FFF2-40B4-BE49-F238E27FC236}">
                <a16:creationId xmlns:a16="http://schemas.microsoft.com/office/drawing/2014/main" id="{3619D857-C75C-3C4C-84F6-7E4714634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518" y="3645024"/>
            <a:ext cx="3818340" cy="2147816"/>
          </a:xfrm>
          <a:prstGeom prst="rect">
            <a:avLst/>
          </a:prstGeom>
        </p:spPr>
      </p:pic>
      <p:pic>
        <p:nvPicPr>
          <p:cNvPr id="9" name="Picture 8">
            <a:extLst>
              <a:ext uri="{FF2B5EF4-FFF2-40B4-BE49-F238E27FC236}">
                <a16:creationId xmlns:a16="http://schemas.microsoft.com/office/drawing/2014/main" id="{D53EAA94-0BDF-284B-BB81-FE8DC9D215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096" y="2937833"/>
            <a:ext cx="2954072" cy="2991703"/>
          </a:xfrm>
          <a:prstGeom prst="rect">
            <a:avLst/>
          </a:prstGeom>
        </p:spPr>
      </p:pic>
    </p:spTree>
    <p:extLst>
      <p:ext uri="{BB962C8B-B14F-4D97-AF65-F5344CB8AC3E}">
        <p14:creationId xmlns:p14="http://schemas.microsoft.com/office/powerpoint/2010/main" val="206594200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5D1D-C1C5-A54D-BAF2-8C994A5F6F96}"/>
              </a:ext>
            </a:extLst>
          </p:cNvPr>
          <p:cNvSpPr>
            <a:spLocks noGrp="1"/>
          </p:cNvSpPr>
          <p:nvPr>
            <p:ph type="title"/>
          </p:nvPr>
        </p:nvSpPr>
        <p:spPr>
          <a:xfrm>
            <a:off x="165956" y="188640"/>
            <a:ext cx="8735888" cy="1066800"/>
          </a:xfrm>
        </p:spPr>
        <p:txBody>
          <a:bodyPr/>
          <a:lstStyle/>
          <a:p>
            <a:r>
              <a:rPr lang="en-US" dirty="0"/>
              <a:t>Application Types (4/8)</a:t>
            </a:r>
          </a:p>
        </p:txBody>
      </p:sp>
      <p:sp>
        <p:nvSpPr>
          <p:cNvPr id="3" name="Content Placeholder 2">
            <a:extLst>
              <a:ext uri="{FF2B5EF4-FFF2-40B4-BE49-F238E27FC236}">
                <a16:creationId xmlns:a16="http://schemas.microsoft.com/office/drawing/2014/main" id="{0A09022D-ABB6-B842-997F-06E3AC3CFA7F}"/>
              </a:ext>
            </a:extLst>
          </p:cNvPr>
          <p:cNvSpPr>
            <a:spLocks noGrp="1"/>
          </p:cNvSpPr>
          <p:nvPr>
            <p:ph idx="1"/>
          </p:nvPr>
        </p:nvSpPr>
        <p:spPr>
          <a:xfrm>
            <a:off x="165956" y="548680"/>
            <a:ext cx="8610600" cy="4876800"/>
          </a:xfrm>
        </p:spPr>
        <p:txBody>
          <a:bodyPr/>
          <a:lstStyle/>
          <a:p>
            <a:pPr marL="344487" lvl="1" indent="0" algn="just">
              <a:buNone/>
            </a:pPr>
            <a:endParaRPr lang="en-US" sz="2400" u="sng" dirty="0"/>
          </a:p>
          <a:p>
            <a:pPr algn="just"/>
            <a:r>
              <a:rPr lang="en-US" sz="2800" b="1" dirty="0">
                <a:solidFill>
                  <a:srgbClr val="C00000"/>
                </a:solidFill>
              </a:rPr>
              <a:t>Batch processing systems </a:t>
            </a:r>
          </a:p>
          <a:p>
            <a:pPr lvl="1" algn="just"/>
            <a:r>
              <a:rPr lang="en-US" sz="2400" dirty="0"/>
              <a:t>Designed to process data in large batches. They process large numbers of </a:t>
            </a:r>
            <a:r>
              <a:rPr lang="en-US" sz="2400" b="1" dirty="0">
                <a:solidFill>
                  <a:srgbClr val="7030A0"/>
                </a:solidFill>
              </a:rPr>
              <a:t>individual inputs </a:t>
            </a:r>
            <a:r>
              <a:rPr lang="en-US" sz="2400" dirty="0"/>
              <a:t>to create corresponding </a:t>
            </a:r>
            <a:r>
              <a:rPr lang="en-US" sz="2400" b="1" dirty="0">
                <a:solidFill>
                  <a:srgbClr val="7030A0"/>
                </a:solidFill>
              </a:rPr>
              <a:t>outputs</a:t>
            </a:r>
            <a:r>
              <a:rPr lang="en-US" sz="2400" dirty="0">
                <a:solidFill>
                  <a:srgbClr val="7030A0"/>
                </a:solidFill>
              </a:rPr>
              <a:t>.</a:t>
            </a:r>
          </a:p>
          <a:p>
            <a:pPr lvl="1" algn="just"/>
            <a:r>
              <a:rPr lang="en-US" sz="2400" b="1" dirty="0"/>
              <a:t>Examples: </a:t>
            </a:r>
            <a:r>
              <a:rPr lang="en-US" sz="2400" dirty="0"/>
              <a:t>periodic billing systems, such as </a:t>
            </a:r>
            <a:r>
              <a:rPr lang="en-US" sz="2400" u="sng" dirty="0"/>
              <a:t>phone billing systems</a:t>
            </a:r>
            <a:r>
              <a:rPr lang="en-US" sz="2400" dirty="0"/>
              <a:t>, and salary payment systems.</a:t>
            </a:r>
          </a:p>
          <a:p>
            <a:pPr lvl="1" algn="just"/>
            <a:endParaRPr lang="en-US" sz="2400" dirty="0">
              <a:solidFill>
                <a:srgbClr val="7030A0"/>
              </a:solidFill>
            </a:endParaRPr>
          </a:p>
          <a:p>
            <a:pPr algn="just"/>
            <a:endParaRPr lang="en-US" dirty="0"/>
          </a:p>
        </p:txBody>
      </p:sp>
      <p:sp>
        <p:nvSpPr>
          <p:cNvPr id="4" name="Slide Number Placeholder 3">
            <a:extLst>
              <a:ext uri="{FF2B5EF4-FFF2-40B4-BE49-F238E27FC236}">
                <a16:creationId xmlns:a16="http://schemas.microsoft.com/office/drawing/2014/main" id="{32ED9C5A-CDBB-4E43-B65D-6A7326F6ABE5}"/>
              </a:ext>
            </a:extLst>
          </p:cNvPr>
          <p:cNvSpPr>
            <a:spLocks noGrp="1"/>
          </p:cNvSpPr>
          <p:nvPr>
            <p:ph type="sldNum" sz="quarter" idx="11"/>
          </p:nvPr>
        </p:nvSpPr>
        <p:spPr/>
        <p:txBody>
          <a:bodyPr/>
          <a:lstStyle/>
          <a:p>
            <a:fld id="{323594FA-E141-4234-AE05-360401972BE7}" type="slidenum">
              <a:rPr lang="en-US" altLang="en-US" smtClean="0"/>
              <a:pPr/>
              <a:t>38</a:t>
            </a:fld>
            <a:endParaRPr lang="en-US" altLang="en-US"/>
          </a:p>
        </p:txBody>
      </p:sp>
      <p:sp>
        <p:nvSpPr>
          <p:cNvPr id="5" name="Rectangle 4">
            <a:extLst>
              <a:ext uri="{FF2B5EF4-FFF2-40B4-BE49-F238E27FC236}">
                <a16:creationId xmlns:a16="http://schemas.microsoft.com/office/drawing/2014/main" id="{549FFB98-490F-FC4B-9004-ACDB6B4454DB}"/>
              </a:ext>
            </a:extLst>
          </p:cNvPr>
          <p:cNvSpPr/>
          <p:nvPr/>
        </p:nvSpPr>
        <p:spPr>
          <a:xfrm>
            <a:off x="159328" y="6396335"/>
            <a:ext cx="7869055"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www.vcallglobal.com</a:t>
            </a:r>
            <a:r>
              <a:rPr lang="en-US" sz="1100" dirty="0">
                <a:solidFill>
                  <a:srgbClr val="2A55D6"/>
                </a:solidFill>
              </a:rPr>
              <a:t>/blog/2015/10/telecom-billing-systems-an-overview-benefits-and-future-trends/</a:t>
            </a:r>
          </a:p>
        </p:txBody>
      </p:sp>
      <p:pic>
        <p:nvPicPr>
          <p:cNvPr id="7" name="Picture 6">
            <a:extLst>
              <a:ext uri="{FF2B5EF4-FFF2-40B4-BE49-F238E27FC236}">
                <a16:creationId xmlns:a16="http://schemas.microsoft.com/office/drawing/2014/main" id="{069D861B-DDEF-404D-B7FF-CF77E3205345}"/>
              </a:ext>
            </a:extLst>
          </p:cNvPr>
          <p:cNvPicPr>
            <a:picLocks noChangeAspect="1"/>
          </p:cNvPicPr>
          <p:nvPr/>
        </p:nvPicPr>
        <p:blipFill rotWithShape="1">
          <a:blip r:embed="rId3">
            <a:extLst>
              <a:ext uri="{28A0092B-C50C-407E-A947-70E740481C1C}">
                <a14:useLocalDpi xmlns:a14="http://schemas.microsoft.com/office/drawing/2010/main" val="0"/>
              </a:ext>
            </a:extLst>
          </a:blip>
          <a:srcRect r="20635"/>
          <a:stretch/>
        </p:blipFill>
        <p:spPr>
          <a:xfrm>
            <a:off x="3635896" y="3736231"/>
            <a:ext cx="3744416" cy="2021980"/>
          </a:xfrm>
          <a:prstGeom prst="rect">
            <a:avLst/>
          </a:prstGeom>
        </p:spPr>
      </p:pic>
    </p:spTree>
    <p:extLst>
      <p:ext uri="{BB962C8B-B14F-4D97-AF65-F5344CB8AC3E}">
        <p14:creationId xmlns:p14="http://schemas.microsoft.com/office/powerpoint/2010/main" val="1066323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5D1D-C1C5-A54D-BAF2-8C994A5F6F96}"/>
              </a:ext>
            </a:extLst>
          </p:cNvPr>
          <p:cNvSpPr>
            <a:spLocks noGrp="1"/>
          </p:cNvSpPr>
          <p:nvPr>
            <p:ph type="title"/>
          </p:nvPr>
        </p:nvSpPr>
        <p:spPr>
          <a:xfrm>
            <a:off x="165956" y="188640"/>
            <a:ext cx="8735888" cy="1066800"/>
          </a:xfrm>
        </p:spPr>
        <p:txBody>
          <a:bodyPr/>
          <a:lstStyle/>
          <a:p>
            <a:r>
              <a:rPr lang="en-US" dirty="0"/>
              <a:t>Application Types (5/8)</a:t>
            </a:r>
          </a:p>
        </p:txBody>
      </p:sp>
      <p:sp>
        <p:nvSpPr>
          <p:cNvPr id="3" name="Content Placeholder 2">
            <a:extLst>
              <a:ext uri="{FF2B5EF4-FFF2-40B4-BE49-F238E27FC236}">
                <a16:creationId xmlns:a16="http://schemas.microsoft.com/office/drawing/2014/main" id="{0A09022D-ABB6-B842-997F-06E3AC3CFA7F}"/>
              </a:ext>
            </a:extLst>
          </p:cNvPr>
          <p:cNvSpPr>
            <a:spLocks noGrp="1"/>
          </p:cNvSpPr>
          <p:nvPr>
            <p:ph idx="1"/>
          </p:nvPr>
        </p:nvSpPr>
        <p:spPr>
          <a:xfrm>
            <a:off x="228600" y="1052736"/>
            <a:ext cx="8610600" cy="4876800"/>
          </a:xfrm>
        </p:spPr>
        <p:txBody>
          <a:bodyPr/>
          <a:lstStyle/>
          <a:p>
            <a:pPr algn="just"/>
            <a:r>
              <a:rPr lang="en-US" sz="2800" b="1" dirty="0">
                <a:solidFill>
                  <a:srgbClr val="C00000"/>
                </a:solidFill>
              </a:rPr>
              <a:t>Entertainment systems </a:t>
            </a:r>
          </a:p>
          <a:p>
            <a:pPr lvl="1"/>
            <a:r>
              <a:rPr lang="en-US" sz="2400" dirty="0"/>
              <a:t>These are systems that are primarily for personal use and which are intended to entertain the user. </a:t>
            </a:r>
          </a:p>
          <a:p>
            <a:pPr lvl="1"/>
            <a:r>
              <a:rPr lang="en-US" sz="2400" b="1" dirty="0"/>
              <a:t>Examples: </a:t>
            </a:r>
            <a:r>
              <a:rPr lang="en-US" sz="2400" u="sng" dirty="0"/>
              <a:t>games</a:t>
            </a:r>
            <a:r>
              <a:rPr lang="en-US" sz="2400" dirty="0"/>
              <a:t>.</a:t>
            </a:r>
          </a:p>
          <a:p>
            <a:pPr lvl="1" algn="just"/>
            <a:endParaRPr lang="en-US" sz="2400" u="sng" dirty="0"/>
          </a:p>
          <a:p>
            <a:pPr algn="just"/>
            <a:endParaRPr lang="en-US" dirty="0"/>
          </a:p>
        </p:txBody>
      </p:sp>
      <p:sp>
        <p:nvSpPr>
          <p:cNvPr id="4" name="Slide Number Placeholder 3">
            <a:extLst>
              <a:ext uri="{FF2B5EF4-FFF2-40B4-BE49-F238E27FC236}">
                <a16:creationId xmlns:a16="http://schemas.microsoft.com/office/drawing/2014/main" id="{32ED9C5A-CDBB-4E43-B65D-6A7326F6ABE5}"/>
              </a:ext>
            </a:extLst>
          </p:cNvPr>
          <p:cNvSpPr>
            <a:spLocks noGrp="1"/>
          </p:cNvSpPr>
          <p:nvPr>
            <p:ph type="sldNum" sz="quarter" idx="11"/>
          </p:nvPr>
        </p:nvSpPr>
        <p:spPr/>
        <p:txBody>
          <a:bodyPr/>
          <a:lstStyle/>
          <a:p>
            <a:fld id="{323594FA-E141-4234-AE05-360401972BE7}" type="slidenum">
              <a:rPr lang="en-US" altLang="en-US" smtClean="0"/>
              <a:pPr/>
              <a:t>39</a:t>
            </a:fld>
            <a:endParaRPr lang="en-US" altLang="en-US"/>
          </a:p>
        </p:txBody>
      </p:sp>
      <p:sp>
        <p:nvSpPr>
          <p:cNvPr id="7" name="Rectangle 6">
            <a:extLst>
              <a:ext uri="{FF2B5EF4-FFF2-40B4-BE49-F238E27FC236}">
                <a16:creationId xmlns:a16="http://schemas.microsoft.com/office/drawing/2014/main" id="{FC614334-4179-D14F-8A5E-C30B762B7E94}"/>
              </a:ext>
            </a:extLst>
          </p:cNvPr>
          <p:cNvSpPr/>
          <p:nvPr/>
        </p:nvSpPr>
        <p:spPr>
          <a:xfrm>
            <a:off x="228600" y="6377672"/>
            <a:ext cx="5999584"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www.creativebloq.com</a:t>
            </a:r>
            <a:r>
              <a:rPr lang="en-US" sz="1100" dirty="0">
                <a:solidFill>
                  <a:srgbClr val="2A55D6"/>
                </a:solidFill>
              </a:rPr>
              <a:t>/buying-guides/best-retro-gaming-consoles</a:t>
            </a:r>
          </a:p>
        </p:txBody>
      </p:sp>
      <p:pic>
        <p:nvPicPr>
          <p:cNvPr id="9" name="Picture 8">
            <a:extLst>
              <a:ext uri="{FF2B5EF4-FFF2-40B4-BE49-F238E27FC236}">
                <a16:creationId xmlns:a16="http://schemas.microsoft.com/office/drawing/2014/main" id="{1B80A331-ED36-8940-9AF9-4FA59A0EE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2996952"/>
            <a:ext cx="4159470" cy="2339702"/>
          </a:xfrm>
          <a:prstGeom prst="rect">
            <a:avLst/>
          </a:prstGeom>
        </p:spPr>
      </p:pic>
    </p:spTree>
    <p:extLst>
      <p:ext uri="{BB962C8B-B14F-4D97-AF65-F5344CB8AC3E}">
        <p14:creationId xmlns:p14="http://schemas.microsoft.com/office/powerpoint/2010/main" val="30060337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Software Engineering</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r>
              <a:rPr lang="en-US" dirty="0"/>
              <a:t>Expenditure on software represents a </a:t>
            </a:r>
            <a:r>
              <a:rPr lang="en-US" b="1" dirty="0">
                <a:solidFill>
                  <a:srgbClr val="7030A0"/>
                </a:solidFill>
              </a:rPr>
              <a:t>significant</a:t>
            </a:r>
            <a:r>
              <a:rPr lang="en-US" dirty="0"/>
              <a:t> fraction of Gross national product (GNP) GNP in all developed countries.</a:t>
            </a:r>
            <a:endParaRPr lang="ar-SA" dirty="0"/>
          </a:p>
          <a:p>
            <a:r>
              <a:rPr lang="en-US" kern="1200" dirty="0"/>
              <a:t>Worldwide IT spending is projected to total </a:t>
            </a:r>
            <a:r>
              <a:rPr lang="en-US" b="1" kern="1200" dirty="0">
                <a:solidFill>
                  <a:srgbClr val="7030A0"/>
                </a:solidFill>
              </a:rPr>
              <a:t>$4.6 trillio</a:t>
            </a:r>
            <a:r>
              <a:rPr lang="en-US" kern="1200" dirty="0"/>
              <a:t>n in 2023.</a:t>
            </a:r>
          </a:p>
          <a:p>
            <a:endParaRPr lang="en-US" dirty="0"/>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4</a:t>
            </a:fld>
            <a:endParaRPr lang="en-US" altLang="en-US"/>
          </a:p>
        </p:txBody>
      </p:sp>
      <p:pic>
        <p:nvPicPr>
          <p:cNvPr id="6" name="Picture 5">
            <a:extLst>
              <a:ext uri="{FF2B5EF4-FFF2-40B4-BE49-F238E27FC236}">
                <a16:creationId xmlns:a16="http://schemas.microsoft.com/office/drawing/2014/main" id="{370C0627-27CF-9D4B-A7CA-F18D95CCA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646" y="2657011"/>
            <a:ext cx="6240629" cy="3272525"/>
          </a:xfrm>
          <a:prstGeom prst="rect">
            <a:avLst/>
          </a:prstGeom>
        </p:spPr>
      </p:pic>
    </p:spTree>
    <p:extLst>
      <p:ext uri="{BB962C8B-B14F-4D97-AF65-F5344CB8AC3E}">
        <p14:creationId xmlns:p14="http://schemas.microsoft.com/office/powerpoint/2010/main" val="3470343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5D1D-C1C5-A54D-BAF2-8C994A5F6F96}"/>
              </a:ext>
            </a:extLst>
          </p:cNvPr>
          <p:cNvSpPr>
            <a:spLocks noGrp="1"/>
          </p:cNvSpPr>
          <p:nvPr>
            <p:ph type="title"/>
          </p:nvPr>
        </p:nvSpPr>
        <p:spPr>
          <a:xfrm>
            <a:off x="165956" y="188640"/>
            <a:ext cx="8735888" cy="1066800"/>
          </a:xfrm>
        </p:spPr>
        <p:txBody>
          <a:bodyPr/>
          <a:lstStyle/>
          <a:p>
            <a:r>
              <a:rPr lang="en-US" dirty="0"/>
              <a:t>Application Types (6/8)</a:t>
            </a:r>
          </a:p>
        </p:txBody>
      </p:sp>
      <p:sp>
        <p:nvSpPr>
          <p:cNvPr id="3" name="Content Placeholder 2">
            <a:extLst>
              <a:ext uri="{FF2B5EF4-FFF2-40B4-BE49-F238E27FC236}">
                <a16:creationId xmlns:a16="http://schemas.microsoft.com/office/drawing/2014/main" id="{0A09022D-ABB6-B842-997F-06E3AC3CFA7F}"/>
              </a:ext>
            </a:extLst>
          </p:cNvPr>
          <p:cNvSpPr>
            <a:spLocks noGrp="1"/>
          </p:cNvSpPr>
          <p:nvPr>
            <p:ph idx="1"/>
          </p:nvPr>
        </p:nvSpPr>
        <p:spPr>
          <a:xfrm>
            <a:off x="228600" y="548680"/>
            <a:ext cx="8610600" cy="4876800"/>
          </a:xfrm>
        </p:spPr>
        <p:txBody>
          <a:bodyPr/>
          <a:lstStyle/>
          <a:p>
            <a:pPr marL="344487" lvl="1" indent="0" algn="just">
              <a:buNone/>
            </a:pPr>
            <a:endParaRPr lang="en-US" sz="2400" u="sng" dirty="0"/>
          </a:p>
          <a:p>
            <a:pPr algn="just"/>
            <a:r>
              <a:rPr lang="en-US" sz="2800" b="1" dirty="0">
                <a:solidFill>
                  <a:srgbClr val="C00000"/>
                </a:solidFill>
              </a:rPr>
              <a:t>Systems for modeling and simulation </a:t>
            </a:r>
          </a:p>
          <a:p>
            <a:pPr lvl="1" algn="just"/>
            <a:r>
              <a:rPr lang="en-US" sz="2400" dirty="0"/>
              <a:t>These are systems that are developed by scientists and engineers to model physical processes or situations, which include many, separate, interacting objects.</a:t>
            </a:r>
          </a:p>
          <a:p>
            <a:pPr lvl="1" algn="just"/>
            <a:r>
              <a:rPr lang="en-US" sz="2400" b="1" dirty="0"/>
              <a:t>Examples: </a:t>
            </a:r>
            <a:r>
              <a:rPr lang="en-US" sz="2400" u="sng" dirty="0"/>
              <a:t>MATLAB</a:t>
            </a:r>
            <a:r>
              <a:rPr lang="en-US" sz="2400" dirty="0"/>
              <a:t>.</a:t>
            </a:r>
          </a:p>
          <a:p>
            <a:pPr lvl="1" algn="just"/>
            <a:endParaRPr lang="en-US" sz="2400" dirty="0"/>
          </a:p>
        </p:txBody>
      </p:sp>
      <p:sp>
        <p:nvSpPr>
          <p:cNvPr id="4" name="Slide Number Placeholder 3">
            <a:extLst>
              <a:ext uri="{FF2B5EF4-FFF2-40B4-BE49-F238E27FC236}">
                <a16:creationId xmlns:a16="http://schemas.microsoft.com/office/drawing/2014/main" id="{32ED9C5A-CDBB-4E43-B65D-6A7326F6ABE5}"/>
              </a:ext>
            </a:extLst>
          </p:cNvPr>
          <p:cNvSpPr>
            <a:spLocks noGrp="1"/>
          </p:cNvSpPr>
          <p:nvPr>
            <p:ph type="sldNum" sz="quarter" idx="11"/>
          </p:nvPr>
        </p:nvSpPr>
        <p:spPr/>
        <p:txBody>
          <a:bodyPr/>
          <a:lstStyle/>
          <a:p>
            <a:fld id="{323594FA-E141-4234-AE05-360401972BE7}" type="slidenum">
              <a:rPr lang="en-US" altLang="en-US" smtClean="0"/>
              <a:pPr/>
              <a:t>40</a:t>
            </a:fld>
            <a:endParaRPr lang="en-US" altLang="en-US"/>
          </a:p>
        </p:txBody>
      </p:sp>
      <p:pic>
        <p:nvPicPr>
          <p:cNvPr id="6" name="Picture 5">
            <a:extLst>
              <a:ext uri="{FF2B5EF4-FFF2-40B4-BE49-F238E27FC236}">
                <a16:creationId xmlns:a16="http://schemas.microsoft.com/office/drawing/2014/main" id="{EB7A04F4-6590-DD40-BF96-283C00D70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394" y="2914287"/>
            <a:ext cx="5567054" cy="3131468"/>
          </a:xfrm>
          <a:prstGeom prst="rect">
            <a:avLst/>
          </a:prstGeom>
        </p:spPr>
      </p:pic>
    </p:spTree>
    <p:extLst>
      <p:ext uri="{BB962C8B-B14F-4D97-AF65-F5344CB8AC3E}">
        <p14:creationId xmlns:p14="http://schemas.microsoft.com/office/powerpoint/2010/main" val="233281755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5D1D-C1C5-A54D-BAF2-8C994A5F6F96}"/>
              </a:ext>
            </a:extLst>
          </p:cNvPr>
          <p:cNvSpPr>
            <a:spLocks noGrp="1"/>
          </p:cNvSpPr>
          <p:nvPr>
            <p:ph type="title"/>
          </p:nvPr>
        </p:nvSpPr>
        <p:spPr>
          <a:xfrm>
            <a:off x="165956" y="188640"/>
            <a:ext cx="8735888" cy="1066800"/>
          </a:xfrm>
        </p:spPr>
        <p:txBody>
          <a:bodyPr/>
          <a:lstStyle/>
          <a:p>
            <a:r>
              <a:rPr lang="en-US" dirty="0"/>
              <a:t>Application Types (7/8)</a:t>
            </a:r>
          </a:p>
        </p:txBody>
      </p:sp>
      <p:sp>
        <p:nvSpPr>
          <p:cNvPr id="3" name="Content Placeholder 2">
            <a:extLst>
              <a:ext uri="{FF2B5EF4-FFF2-40B4-BE49-F238E27FC236}">
                <a16:creationId xmlns:a16="http://schemas.microsoft.com/office/drawing/2014/main" id="{0A09022D-ABB6-B842-997F-06E3AC3CFA7F}"/>
              </a:ext>
            </a:extLst>
          </p:cNvPr>
          <p:cNvSpPr>
            <a:spLocks noGrp="1"/>
          </p:cNvSpPr>
          <p:nvPr>
            <p:ph idx="1"/>
          </p:nvPr>
        </p:nvSpPr>
        <p:spPr>
          <a:xfrm>
            <a:off x="228600" y="1052736"/>
            <a:ext cx="8610600" cy="4876800"/>
          </a:xfrm>
        </p:spPr>
        <p:txBody>
          <a:bodyPr/>
          <a:lstStyle/>
          <a:p>
            <a:r>
              <a:rPr lang="en-US" sz="2800" b="1" dirty="0">
                <a:solidFill>
                  <a:srgbClr val="C00000"/>
                </a:solidFill>
              </a:rPr>
              <a:t>Data collection systems </a:t>
            </a:r>
            <a:r>
              <a:rPr lang="en-US" sz="2800" b="1" dirty="0"/>
              <a:t>	</a:t>
            </a:r>
          </a:p>
          <a:p>
            <a:pPr lvl="1"/>
            <a:r>
              <a:rPr lang="en-US" sz="2400" dirty="0"/>
              <a:t>System that collect data from their environment using a set of sensors and send that data to other systems for processing. </a:t>
            </a:r>
          </a:p>
          <a:p>
            <a:pPr lvl="1" algn="just"/>
            <a:r>
              <a:rPr lang="en-US" sz="2400" b="1" dirty="0"/>
              <a:t>Examples: </a:t>
            </a:r>
            <a:r>
              <a:rPr lang="en-US" sz="2400" u="sng" dirty="0"/>
              <a:t>“Big data” analysis</a:t>
            </a:r>
            <a:r>
              <a:rPr lang="en-US" sz="2400" dirty="0"/>
              <a:t> (may involve cloud-based systems) carrying out </a:t>
            </a:r>
            <a:r>
              <a:rPr lang="en-US" sz="2400" b="1" dirty="0"/>
              <a:t>statistical analysis</a:t>
            </a:r>
            <a:r>
              <a:rPr lang="en-US" sz="2400" dirty="0"/>
              <a:t> and looking for relationships in the collected data.</a:t>
            </a:r>
          </a:p>
          <a:p>
            <a:pPr lvl="1"/>
            <a:endParaRPr lang="en-US" dirty="0"/>
          </a:p>
          <a:p>
            <a:pPr lvl="1" algn="just"/>
            <a:endParaRPr lang="en-US" sz="2400" u="sng" dirty="0"/>
          </a:p>
          <a:p>
            <a:pPr algn="just"/>
            <a:endParaRPr lang="en-US" dirty="0"/>
          </a:p>
        </p:txBody>
      </p:sp>
      <p:sp>
        <p:nvSpPr>
          <p:cNvPr id="4" name="Slide Number Placeholder 3">
            <a:extLst>
              <a:ext uri="{FF2B5EF4-FFF2-40B4-BE49-F238E27FC236}">
                <a16:creationId xmlns:a16="http://schemas.microsoft.com/office/drawing/2014/main" id="{32ED9C5A-CDBB-4E43-B65D-6A7326F6ABE5}"/>
              </a:ext>
            </a:extLst>
          </p:cNvPr>
          <p:cNvSpPr>
            <a:spLocks noGrp="1"/>
          </p:cNvSpPr>
          <p:nvPr>
            <p:ph type="sldNum" sz="quarter" idx="11"/>
          </p:nvPr>
        </p:nvSpPr>
        <p:spPr/>
        <p:txBody>
          <a:bodyPr/>
          <a:lstStyle/>
          <a:p>
            <a:fld id="{323594FA-E141-4234-AE05-360401972BE7}" type="slidenum">
              <a:rPr lang="en-US" altLang="en-US" smtClean="0"/>
              <a:pPr/>
              <a:t>41</a:t>
            </a:fld>
            <a:endParaRPr lang="en-US" altLang="en-US"/>
          </a:p>
        </p:txBody>
      </p:sp>
      <p:sp>
        <p:nvSpPr>
          <p:cNvPr id="5" name="Rectangle 4">
            <a:extLst>
              <a:ext uri="{FF2B5EF4-FFF2-40B4-BE49-F238E27FC236}">
                <a16:creationId xmlns:a16="http://schemas.microsoft.com/office/drawing/2014/main" id="{D0846CF7-A551-D546-89BB-32CBC3DE62AA}"/>
              </a:ext>
            </a:extLst>
          </p:cNvPr>
          <p:cNvSpPr/>
          <p:nvPr/>
        </p:nvSpPr>
        <p:spPr>
          <a:xfrm>
            <a:off x="228600" y="6396335"/>
            <a:ext cx="7871792"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www.analyticsvidhya.com</a:t>
            </a:r>
            <a:r>
              <a:rPr lang="en-US" sz="1100" dirty="0">
                <a:solidFill>
                  <a:srgbClr val="2A55D6"/>
                </a:solidFill>
              </a:rPr>
              <a:t>/blog/2023/02/top-20-big-data-tools-used-by-professionals-in-2023/</a:t>
            </a:r>
          </a:p>
        </p:txBody>
      </p:sp>
      <p:pic>
        <p:nvPicPr>
          <p:cNvPr id="8" name="Picture 7">
            <a:extLst>
              <a:ext uri="{FF2B5EF4-FFF2-40B4-BE49-F238E27FC236}">
                <a16:creationId xmlns:a16="http://schemas.microsoft.com/office/drawing/2014/main" id="{4C7192F1-0AF5-234A-99FF-A0139D0308D9}"/>
              </a:ext>
            </a:extLst>
          </p:cNvPr>
          <p:cNvPicPr>
            <a:picLocks noChangeAspect="1"/>
          </p:cNvPicPr>
          <p:nvPr/>
        </p:nvPicPr>
        <p:blipFill rotWithShape="1">
          <a:blip r:embed="rId3">
            <a:extLst>
              <a:ext uri="{28A0092B-C50C-407E-A947-70E740481C1C}">
                <a14:useLocalDpi xmlns:a14="http://schemas.microsoft.com/office/drawing/2010/main" val="0"/>
              </a:ext>
            </a:extLst>
          </a:blip>
          <a:srcRect t="9119" b="3945"/>
          <a:stretch/>
        </p:blipFill>
        <p:spPr>
          <a:xfrm>
            <a:off x="3513613" y="3573016"/>
            <a:ext cx="5168900" cy="2627730"/>
          </a:xfrm>
          <a:prstGeom prst="rect">
            <a:avLst/>
          </a:prstGeom>
        </p:spPr>
      </p:pic>
    </p:spTree>
    <p:extLst>
      <p:ext uri="{BB962C8B-B14F-4D97-AF65-F5344CB8AC3E}">
        <p14:creationId xmlns:p14="http://schemas.microsoft.com/office/powerpoint/2010/main" val="287790360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5D1D-C1C5-A54D-BAF2-8C994A5F6F96}"/>
              </a:ext>
            </a:extLst>
          </p:cNvPr>
          <p:cNvSpPr>
            <a:spLocks noGrp="1"/>
          </p:cNvSpPr>
          <p:nvPr>
            <p:ph type="title"/>
          </p:nvPr>
        </p:nvSpPr>
        <p:spPr>
          <a:xfrm>
            <a:off x="165956" y="188640"/>
            <a:ext cx="8735888" cy="1066800"/>
          </a:xfrm>
        </p:spPr>
        <p:txBody>
          <a:bodyPr/>
          <a:lstStyle/>
          <a:p>
            <a:r>
              <a:rPr lang="en-US" dirty="0"/>
              <a:t>Application Types (8/8)</a:t>
            </a:r>
          </a:p>
        </p:txBody>
      </p:sp>
      <p:sp>
        <p:nvSpPr>
          <p:cNvPr id="3" name="Content Placeholder 2">
            <a:extLst>
              <a:ext uri="{FF2B5EF4-FFF2-40B4-BE49-F238E27FC236}">
                <a16:creationId xmlns:a16="http://schemas.microsoft.com/office/drawing/2014/main" id="{0A09022D-ABB6-B842-997F-06E3AC3CFA7F}"/>
              </a:ext>
            </a:extLst>
          </p:cNvPr>
          <p:cNvSpPr>
            <a:spLocks noGrp="1"/>
          </p:cNvSpPr>
          <p:nvPr>
            <p:ph idx="1"/>
          </p:nvPr>
        </p:nvSpPr>
        <p:spPr>
          <a:xfrm>
            <a:off x="228600" y="1052736"/>
            <a:ext cx="8610600" cy="4876800"/>
          </a:xfrm>
        </p:spPr>
        <p:txBody>
          <a:bodyPr/>
          <a:lstStyle/>
          <a:p>
            <a:r>
              <a:rPr lang="en-US" sz="2800" b="1" dirty="0">
                <a:solidFill>
                  <a:srgbClr val="C00000"/>
                </a:solidFill>
              </a:rPr>
              <a:t>Systems of systems </a:t>
            </a:r>
          </a:p>
          <a:p>
            <a:pPr lvl="1" algn="just"/>
            <a:r>
              <a:rPr lang="en-US" sz="2400" dirty="0"/>
              <a:t>Used in large organizations, and composed of a number of other </a:t>
            </a:r>
            <a:r>
              <a:rPr lang="en-US" sz="2400" b="1" dirty="0"/>
              <a:t>software systems</a:t>
            </a:r>
            <a:r>
              <a:rPr lang="en-US" sz="2400" dirty="0"/>
              <a:t>. </a:t>
            </a:r>
          </a:p>
          <a:p>
            <a:r>
              <a:rPr lang="en-US" sz="2400" b="1" dirty="0"/>
              <a:t>Examples: </a:t>
            </a:r>
            <a:r>
              <a:rPr lang="en-US" sz="2400" dirty="0"/>
              <a:t>generic products </a:t>
            </a:r>
            <a:r>
              <a:rPr lang="en-US" dirty="0"/>
              <a:t>such as </a:t>
            </a:r>
            <a:r>
              <a:rPr lang="en-US" u="sng" dirty="0"/>
              <a:t>Enterprise Resource Planning (ERP) systems</a:t>
            </a:r>
            <a:r>
              <a:rPr lang="en-US" dirty="0"/>
              <a:t>.</a:t>
            </a:r>
            <a:endParaRPr lang="en-US" sz="2400" dirty="0"/>
          </a:p>
          <a:p>
            <a:pPr lvl="1"/>
            <a:endParaRPr lang="en-US" dirty="0"/>
          </a:p>
          <a:p>
            <a:pPr lvl="1" algn="just"/>
            <a:endParaRPr lang="en-US" sz="2400" u="sng" dirty="0"/>
          </a:p>
          <a:p>
            <a:pPr algn="just"/>
            <a:endParaRPr lang="en-US" dirty="0"/>
          </a:p>
        </p:txBody>
      </p:sp>
      <p:sp>
        <p:nvSpPr>
          <p:cNvPr id="4" name="Slide Number Placeholder 3">
            <a:extLst>
              <a:ext uri="{FF2B5EF4-FFF2-40B4-BE49-F238E27FC236}">
                <a16:creationId xmlns:a16="http://schemas.microsoft.com/office/drawing/2014/main" id="{32ED9C5A-CDBB-4E43-B65D-6A7326F6ABE5}"/>
              </a:ext>
            </a:extLst>
          </p:cNvPr>
          <p:cNvSpPr>
            <a:spLocks noGrp="1"/>
          </p:cNvSpPr>
          <p:nvPr>
            <p:ph type="sldNum" sz="quarter" idx="11"/>
          </p:nvPr>
        </p:nvSpPr>
        <p:spPr/>
        <p:txBody>
          <a:bodyPr/>
          <a:lstStyle/>
          <a:p>
            <a:fld id="{323594FA-E141-4234-AE05-360401972BE7}" type="slidenum">
              <a:rPr lang="en-US" altLang="en-US" smtClean="0"/>
              <a:pPr/>
              <a:t>42</a:t>
            </a:fld>
            <a:endParaRPr lang="en-US" altLang="en-US"/>
          </a:p>
        </p:txBody>
      </p:sp>
      <p:sp>
        <p:nvSpPr>
          <p:cNvPr id="5" name="Rectangle 4">
            <a:extLst>
              <a:ext uri="{FF2B5EF4-FFF2-40B4-BE49-F238E27FC236}">
                <a16:creationId xmlns:a16="http://schemas.microsoft.com/office/drawing/2014/main" id="{3FDA0CD1-10AE-5749-BE0B-99E05B0A18FB}"/>
              </a:ext>
            </a:extLst>
          </p:cNvPr>
          <p:cNvSpPr/>
          <p:nvPr/>
        </p:nvSpPr>
        <p:spPr>
          <a:xfrm>
            <a:off x="167778" y="6402757"/>
            <a:ext cx="2225289" cy="261610"/>
          </a:xfrm>
          <a:prstGeom prst="rect">
            <a:avLst/>
          </a:prstGeom>
        </p:spPr>
        <p:txBody>
          <a:bodyPr wrap="none">
            <a:spAutoFit/>
          </a:bodyPr>
          <a:lstStyle/>
          <a:p>
            <a:r>
              <a:rPr lang="en-US" sz="1100" dirty="0">
                <a:solidFill>
                  <a:srgbClr val="2A55D6"/>
                </a:solidFill>
              </a:rPr>
              <a:t>https://</a:t>
            </a:r>
            <a:r>
              <a:rPr lang="en-US" sz="1100" dirty="0" err="1">
                <a:solidFill>
                  <a:srgbClr val="2A55D6"/>
                </a:solidFill>
              </a:rPr>
              <a:t>www.weclapp.com</a:t>
            </a:r>
            <a:r>
              <a:rPr lang="en-US" sz="1100" dirty="0">
                <a:solidFill>
                  <a:srgbClr val="2A55D6"/>
                </a:solidFill>
              </a:rPr>
              <a:t>/</a:t>
            </a:r>
            <a:r>
              <a:rPr lang="en-US" sz="1100" dirty="0" err="1">
                <a:solidFill>
                  <a:srgbClr val="2A55D6"/>
                </a:solidFill>
              </a:rPr>
              <a:t>en</a:t>
            </a:r>
            <a:r>
              <a:rPr lang="en-US" sz="1100" dirty="0">
                <a:solidFill>
                  <a:srgbClr val="2A55D6"/>
                </a:solidFill>
              </a:rPr>
              <a:t>/</a:t>
            </a:r>
            <a:r>
              <a:rPr lang="en-US" sz="1100" dirty="0" err="1">
                <a:solidFill>
                  <a:srgbClr val="2A55D6"/>
                </a:solidFill>
              </a:rPr>
              <a:t>erp</a:t>
            </a:r>
            <a:r>
              <a:rPr lang="en-US" sz="1100" dirty="0">
                <a:solidFill>
                  <a:srgbClr val="2A55D6"/>
                </a:solidFill>
              </a:rPr>
              <a:t>/</a:t>
            </a:r>
          </a:p>
        </p:txBody>
      </p:sp>
      <p:pic>
        <p:nvPicPr>
          <p:cNvPr id="7" name="Picture 6">
            <a:extLst>
              <a:ext uri="{FF2B5EF4-FFF2-40B4-BE49-F238E27FC236}">
                <a16:creationId xmlns:a16="http://schemas.microsoft.com/office/drawing/2014/main" id="{0EB0FA98-465F-F841-AC22-F58CD29B0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873778"/>
            <a:ext cx="3683084" cy="3369860"/>
          </a:xfrm>
          <a:prstGeom prst="rect">
            <a:avLst/>
          </a:prstGeom>
        </p:spPr>
      </p:pic>
    </p:spTree>
    <p:extLst>
      <p:ext uri="{BB962C8B-B14F-4D97-AF65-F5344CB8AC3E}">
        <p14:creationId xmlns:p14="http://schemas.microsoft.com/office/powerpoint/2010/main" val="244868538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5D1D-C1C5-A54D-BAF2-8C994A5F6F96}"/>
              </a:ext>
            </a:extLst>
          </p:cNvPr>
          <p:cNvSpPr>
            <a:spLocks noGrp="1"/>
          </p:cNvSpPr>
          <p:nvPr>
            <p:ph type="title"/>
          </p:nvPr>
        </p:nvSpPr>
        <p:spPr>
          <a:xfrm>
            <a:off x="165956" y="188640"/>
            <a:ext cx="8735888" cy="1066800"/>
          </a:xfrm>
        </p:spPr>
        <p:txBody>
          <a:bodyPr/>
          <a:lstStyle/>
          <a:p>
            <a:r>
              <a:rPr lang="en-US" dirty="0"/>
              <a:t>Software Engineering Fundamentals</a:t>
            </a:r>
          </a:p>
        </p:txBody>
      </p:sp>
      <p:sp>
        <p:nvSpPr>
          <p:cNvPr id="3" name="Content Placeholder 2">
            <a:extLst>
              <a:ext uri="{FF2B5EF4-FFF2-40B4-BE49-F238E27FC236}">
                <a16:creationId xmlns:a16="http://schemas.microsoft.com/office/drawing/2014/main" id="{0A09022D-ABB6-B842-997F-06E3AC3CFA7F}"/>
              </a:ext>
            </a:extLst>
          </p:cNvPr>
          <p:cNvSpPr>
            <a:spLocks noGrp="1"/>
          </p:cNvSpPr>
          <p:nvPr>
            <p:ph idx="1"/>
          </p:nvPr>
        </p:nvSpPr>
        <p:spPr>
          <a:xfrm>
            <a:off x="228600" y="1052736"/>
            <a:ext cx="8610600" cy="4876800"/>
          </a:xfrm>
        </p:spPr>
        <p:txBody>
          <a:bodyPr/>
          <a:lstStyle/>
          <a:p>
            <a:pPr algn="just"/>
            <a:r>
              <a:rPr lang="en-US" dirty="0"/>
              <a:t>Some fundamental principles apply to </a:t>
            </a:r>
            <a:r>
              <a:rPr lang="en-US" b="1" dirty="0">
                <a:solidFill>
                  <a:srgbClr val="FF0000"/>
                </a:solidFill>
              </a:rPr>
              <a:t>all types </a:t>
            </a:r>
            <a:r>
              <a:rPr lang="en-US" dirty="0"/>
              <a:t>of software system, irrespective of the development techniques used:</a:t>
            </a:r>
          </a:p>
          <a:p>
            <a:pPr algn="just"/>
            <a:endParaRPr lang="en-US" dirty="0"/>
          </a:p>
          <a:p>
            <a:pPr marL="801687" lvl="1" indent="-457200" algn="just">
              <a:buAutoNum type="arabicPeriod"/>
            </a:pPr>
            <a:r>
              <a:rPr lang="en-US" sz="2400" b="1" dirty="0">
                <a:solidFill>
                  <a:srgbClr val="7030A0"/>
                </a:solidFill>
              </a:rPr>
              <a:t>Management: </a:t>
            </a:r>
            <a:r>
              <a:rPr lang="en-US" sz="2400" dirty="0"/>
              <a:t>Systems should be developed using a managed and understood </a:t>
            </a:r>
            <a:r>
              <a:rPr lang="en-US" sz="2400" b="1" dirty="0"/>
              <a:t>development process</a:t>
            </a:r>
            <a:r>
              <a:rPr lang="en-US" sz="2400" dirty="0"/>
              <a:t>. </a:t>
            </a:r>
          </a:p>
          <a:p>
            <a:pPr marL="801687" lvl="1" indent="-457200" algn="just">
              <a:buAutoNum type="arabicPeriod"/>
            </a:pPr>
            <a:r>
              <a:rPr lang="en-US" sz="2400" b="1" dirty="0">
                <a:solidFill>
                  <a:srgbClr val="7030A0"/>
                </a:solidFill>
              </a:rPr>
              <a:t>Dependability and performance: </a:t>
            </a:r>
            <a:r>
              <a:rPr lang="en-US" sz="2400" dirty="0"/>
              <a:t>SW should </a:t>
            </a:r>
            <a:r>
              <a:rPr lang="en-US" sz="2400" b="1" dirty="0"/>
              <a:t>behave</a:t>
            </a:r>
            <a:r>
              <a:rPr lang="en-US" sz="2400" dirty="0"/>
              <a:t> as expected, without failure. </a:t>
            </a:r>
          </a:p>
          <a:p>
            <a:pPr marL="801687" lvl="1" indent="-457200" algn="just">
              <a:buAutoNum type="arabicPeriod"/>
            </a:pPr>
            <a:r>
              <a:rPr lang="en-US" sz="2400" b="1" dirty="0">
                <a:solidFill>
                  <a:srgbClr val="7030A0"/>
                </a:solidFill>
              </a:rPr>
              <a:t>Requirements: </a:t>
            </a:r>
            <a:r>
              <a:rPr lang="en-US" sz="2400" dirty="0"/>
              <a:t>Understanding and </a:t>
            </a:r>
            <a:r>
              <a:rPr lang="en-US" sz="2400" b="1" dirty="0"/>
              <a:t>managing the software specification</a:t>
            </a:r>
            <a:r>
              <a:rPr lang="en-US" sz="2400" dirty="0"/>
              <a:t> and requirements (what the software should do) are important. </a:t>
            </a:r>
          </a:p>
          <a:p>
            <a:pPr marL="801687" lvl="1" indent="-457200" algn="just">
              <a:buAutoNum type="arabicPeriod"/>
            </a:pPr>
            <a:r>
              <a:rPr lang="en-US" sz="2400" b="1" dirty="0">
                <a:solidFill>
                  <a:srgbClr val="7030A0"/>
                </a:solidFill>
              </a:rPr>
              <a:t>Reuse: </a:t>
            </a:r>
            <a:r>
              <a:rPr lang="en-US" sz="2400" dirty="0"/>
              <a:t>where appropriate, you should </a:t>
            </a:r>
            <a:r>
              <a:rPr lang="en-US" sz="2400" b="1" dirty="0"/>
              <a:t>reuse software </a:t>
            </a:r>
            <a:r>
              <a:rPr lang="en-US" sz="2400" dirty="0"/>
              <a:t>that has already been developed rather than write new software.</a:t>
            </a:r>
          </a:p>
          <a:p>
            <a:pPr lvl="1" algn="just"/>
            <a:endParaRPr lang="en-US" sz="2400" dirty="0"/>
          </a:p>
          <a:p>
            <a:pPr lvl="1" algn="just"/>
            <a:endParaRPr lang="en-US" sz="2400" u="sng" dirty="0"/>
          </a:p>
          <a:p>
            <a:pPr algn="just"/>
            <a:endParaRPr lang="en-US" dirty="0"/>
          </a:p>
        </p:txBody>
      </p:sp>
      <p:sp>
        <p:nvSpPr>
          <p:cNvPr id="4" name="Slide Number Placeholder 3">
            <a:extLst>
              <a:ext uri="{FF2B5EF4-FFF2-40B4-BE49-F238E27FC236}">
                <a16:creationId xmlns:a16="http://schemas.microsoft.com/office/drawing/2014/main" id="{32ED9C5A-CDBB-4E43-B65D-6A7326F6ABE5}"/>
              </a:ext>
            </a:extLst>
          </p:cNvPr>
          <p:cNvSpPr>
            <a:spLocks noGrp="1"/>
          </p:cNvSpPr>
          <p:nvPr>
            <p:ph type="sldNum" sz="quarter" idx="11"/>
          </p:nvPr>
        </p:nvSpPr>
        <p:spPr/>
        <p:txBody>
          <a:bodyPr/>
          <a:lstStyle/>
          <a:p>
            <a:fld id="{323594FA-E141-4234-AE05-360401972BE7}" type="slidenum">
              <a:rPr lang="en-US" altLang="en-US" smtClean="0"/>
              <a:pPr/>
              <a:t>43</a:t>
            </a:fld>
            <a:endParaRPr lang="en-US" altLang="en-US"/>
          </a:p>
        </p:txBody>
      </p:sp>
    </p:spTree>
    <p:extLst>
      <p:ext uri="{BB962C8B-B14F-4D97-AF65-F5344CB8AC3E}">
        <p14:creationId xmlns:p14="http://schemas.microsoft.com/office/powerpoint/2010/main" val="28081318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RECALL: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44</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395536" y="980728"/>
            <a:ext cx="54213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395536" y="855399"/>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buFont typeface="Wingdings" pitchFamily="2" charset="2"/>
              <a:buNone/>
            </a:pPr>
            <a:endParaRPr lang="en-US" kern="0" dirty="0"/>
          </a:p>
          <a:p>
            <a:pPr marL="0" indent="0" algn="just">
              <a:buNone/>
            </a:pPr>
            <a:r>
              <a:rPr lang="en-US" sz="2800" b="1" kern="0" dirty="0">
                <a:solidFill>
                  <a:schemeClr val="accent5">
                    <a:lumMod val="75000"/>
                  </a:schemeClr>
                </a:solidFill>
              </a:rPr>
              <a:t>      What are the attributes of good software?</a:t>
            </a:r>
          </a:p>
          <a:p>
            <a:pPr marL="0" indent="0" algn="just">
              <a:buNone/>
            </a:pPr>
            <a:endParaRPr lang="en-US" sz="2800" b="1" kern="0" dirty="0">
              <a:solidFill>
                <a:schemeClr val="accent5">
                  <a:lumMod val="75000"/>
                </a:schemeClr>
              </a:solidFill>
            </a:endParaRPr>
          </a:p>
          <a:p>
            <a:pPr marL="0" indent="0" algn="just">
              <a:buNone/>
            </a:pPr>
            <a:endParaRPr lang="en-US" b="1" kern="0" dirty="0">
              <a:solidFill>
                <a:schemeClr val="accent5">
                  <a:lumMod val="75000"/>
                </a:schemeClr>
              </a:solidFill>
            </a:endParaRPr>
          </a:p>
          <a:p>
            <a:pPr algn="just"/>
            <a:endParaRPr lang="en-US" kern="0" dirty="0"/>
          </a:p>
          <a:p>
            <a:pPr marL="0" indent="0" algn="just">
              <a:buFont typeface="Wingdings" pitchFamily="2" charset="2"/>
              <a:buNone/>
            </a:pPr>
            <a:endParaRPr lang="en-US" b="1" kern="0" dirty="0">
              <a:solidFill>
                <a:srgbClr val="0000FF"/>
              </a:solidFill>
            </a:endParaRPr>
          </a:p>
          <a:p>
            <a:pPr marL="0" indent="0" algn="just">
              <a:buFont typeface="Wingdings" pitchFamily="2" charset="2"/>
              <a:buNone/>
            </a:pPr>
            <a:r>
              <a:rPr lang="en-US" b="1" kern="0" dirty="0">
                <a:solidFill>
                  <a:srgbClr val="0000FF"/>
                </a:solidFill>
              </a:rPr>
              <a:t>	</a:t>
            </a:r>
            <a:endParaRPr lang="en-US" kern="0" dirty="0"/>
          </a:p>
          <a:p>
            <a:pPr algn="just"/>
            <a:endParaRPr lang="en-US" kern="0" dirty="0"/>
          </a:p>
          <a:p>
            <a:pPr algn="just"/>
            <a:endParaRPr lang="en-US" kern="0" dirty="0"/>
          </a:p>
          <a:p>
            <a:pPr algn="just"/>
            <a:endParaRPr lang="en-US" kern="0" dirty="0"/>
          </a:p>
        </p:txBody>
      </p:sp>
      <p:sp>
        <p:nvSpPr>
          <p:cNvPr id="15" name="Oval 14">
            <a:extLst>
              <a:ext uri="{FF2B5EF4-FFF2-40B4-BE49-F238E27FC236}">
                <a16:creationId xmlns:a16="http://schemas.microsoft.com/office/drawing/2014/main" id="{25B62152-108F-F14F-9C94-E42F6D11BA09}"/>
              </a:ext>
            </a:extLst>
          </p:cNvPr>
          <p:cNvSpPr/>
          <p:nvPr/>
        </p:nvSpPr>
        <p:spPr>
          <a:xfrm>
            <a:off x="2699792" y="2564904"/>
            <a:ext cx="3240360" cy="3024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6" name="Rectangle 15">
            <a:extLst>
              <a:ext uri="{FF2B5EF4-FFF2-40B4-BE49-F238E27FC236}">
                <a16:creationId xmlns:a16="http://schemas.microsoft.com/office/drawing/2014/main" id="{33363777-8D8E-1B46-81A7-BC7CC3F8AA7F}"/>
              </a:ext>
            </a:extLst>
          </p:cNvPr>
          <p:cNvSpPr/>
          <p:nvPr/>
        </p:nvSpPr>
        <p:spPr>
          <a:xfrm>
            <a:off x="3154524" y="3483005"/>
            <a:ext cx="2330896" cy="954107"/>
          </a:xfrm>
          <a:prstGeom prst="rect">
            <a:avLst/>
          </a:prstGeom>
        </p:spPr>
        <p:txBody>
          <a:bodyPr wrap="none">
            <a:spAutoFit/>
          </a:bodyPr>
          <a:lstStyle/>
          <a:p>
            <a:pPr lvl="0" algn="r" rtl="1"/>
            <a:r>
              <a:rPr lang="en-US" sz="2800" b="1" dirty="0">
                <a:solidFill>
                  <a:schemeClr val="bg1"/>
                </a:solidFill>
              </a:rPr>
              <a:t>Attributes of </a:t>
            </a:r>
          </a:p>
          <a:p>
            <a:pPr lvl="0" algn="r" rtl="1"/>
            <a:r>
              <a:rPr lang="en-US" sz="2800" b="1" dirty="0">
                <a:solidFill>
                  <a:schemeClr val="bg1"/>
                </a:solidFill>
              </a:rPr>
              <a:t>good software</a:t>
            </a:r>
          </a:p>
        </p:txBody>
      </p:sp>
      <p:sp>
        <p:nvSpPr>
          <p:cNvPr id="6" name="Oval 5">
            <a:extLst>
              <a:ext uri="{FF2B5EF4-FFF2-40B4-BE49-F238E27FC236}">
                <a16:creationId xmlns:a16="http://schemas.microsoft.com/office/drawing/2014/main" id="{F4C9360C-923B-E34B-9BDE-6BAB0A079DE7}"/>
              </a:ext>
            </a:extLst>
          </p:cNvPr>
          <p:cNvSpPr/>
          <p:nvPr/>
        </p:nvSpPr>
        <p:spPr>
          <a:xfrm>
            <a:off x="5508105" y="3115459"/>
            <a:ext cx="1944215"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1 Deliver the required functionality</a:t>
            </a:r>
          </a:p>
          <a:p>
            <a:pPr algn="ctr"/>
            <a:r>
              <a:rPr lang="en-US" sz="1600" b="1" dirty="0">
                <a:solidFill>
                  <a:schemeClr val="tx1"/>
                </a:solidFill>
              </a:rPr>
              <a:t>(Efficient) </a:t>
            </a:r>
            <a:endParaRPr lang="en-US" sz="1600" dirty="0">
              <a:solidFill>
                <a:schemeClr val="tx1"/>
              </a:solidFill>
            </a:endParaRPr>
          </a:p>
        </p:txBody>
      </p:sp>
      <p:sp>
        <p:nvSpPr>
          <p:cNvPr id="17" name="Oval 16">
            <a:extLst>
              <a:ext uri="{FF2B5EF4-FFF2-40B4-BE49-F238E27FC236}">
                <a16:creationId xmlns:a16="http://schemas.microsoft.com/office/drawing/2014/main" id="{00E6BEA8-83C2-584F-B1B5-5737CF73D776}"/>
              </a:ext>
            </a:extLst>
          </p:cNvPr>
          <p:cNvSpPr/>
          <p:nvPr/>
        </p:nvSpPr>
        <p:spPr>
          <a:xfrm>
            <a:off x="1475656" y="3119211"/>
            <a:ext cx="1512168"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2 Usable</a:t>
            </a:r>
            <a:endParaRPr lang="en-US" sz="1600" dirty="0">
              <a:solidFill>
                <a:schemeClr val="tx1"/>
              </a:solidFill>
            </a:endParaRPr>
          </a:p>
        </p:txBody>
      </p:sp>
      <p:sp>
        <p:nvSpPr>
          <p:cNvPr id="18" name="Oval 17">
            <a:extLst>
              <a:ext uri="{FF2B5EF4-FFF2-40B4-BE49-F238E27FC236}">
                <a16:creationId xmlns:a16="http://schemas.microsoft.com/office/drawing/2014/main" id="{DD8BEE18-94C8-494A-8700-CB8AF20E3447}"/>
              </a:ext>
            </a:extLst>
          </p:cNvPr>
          <p:cNvSpPr/>
          <p:nvPr/>
        </p:nvSpPr>
        <p:spPr>
          <a:xfrm>
            <a:off x="3347864" y="4831422"/>
            <a:ext cx="1728192"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4 Dependable and secure</a:t>
            </a:r>
            <a:endParaRPr lang="en-US" sz="1600" dirty="0">
              <a:solidFill>
                <a:schemeClr val="tx1"/>
              </a:solidFill>
            </a:endParaRPr>
          </a:p>
          <a:p>
            <a:pPr algn="ctr"/>
            <a:endParaRPr lang="en-US" sz="1600" dirty="0">
              <a:solidFill>
                <a:schemeClr val="tx1"/>
              </a:solidFill>
            </a:endParaRPr>
          </a:p>
        </p:txBody>
      </p:sp>
      <p:sp>
        <p:nvSpPr>
          <p:cNvPr id="19" name="Oval 18">
            <a:extLst>
              <a:ext uri="{FF2B5EF4-FFF2-40B4-BE49-F238E27FC236}">
                <a16:creationId xmlns:a16="http://schemas.microsoft.com/office/drawing/2014/main" id="{B149DA96-378C-D441-95CA-D81D41812951}"/>
              </a:ext>
            </a:extLst>
          </p:cNvPr>
          <p:cNvSpPr/>
          <p:nvPr/>
        </p:nvSpPr>
        <p:spPr>
          <a:xfrm>
            <a:off x="3419872" y="1756122"/>
            <a:ext cx="1884321"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3</a:t>
            </a:r>
            <a:r>
              <a:rPr lang="ar-SA" sz="1600" b="1" dirty="0">
                <a:solidFill>
                  <a:schemeClr val="tx1"/>
                </a:solidFill>
              </a:rPr>
              <a:t> </a:t>
            </a:r>
            <a:r>
              <a:rPr lang="en-US" sz="1600" b="1" dirty="0">
                <a:solidFill>
                  <a:schemeClr val="tx1"/>
                </a:solidFill>
              </a:rPr>
              <a:t>Maintainable</a:t>
            </a:r>
            <a:endParaRPr lang="en-US" sz="1600" dirty="0">
              <a:solidFill>
                <a:schemeClr val="tx1"/>
              </a:solidFill>
            </a:endParaRPr>
          </a:p>
        </p:txBody>
      </p:sp>
      <p:pic>
        <p:nvPicPr>
          <p:cNvPr id="13" name="Picture 12">
            <a:extLst>
              <a:ext uri="{FF2B5EF4-FFF2-40B4-BE49-F238E27FC236}">
                <a16:creationId xmlns:a16="http://schemas.microsoft.com/office/drawing/2014/main" id="{EE4C44F7-115F-764F-A692-569E40BAA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784" y="223039"/>
            <a:ext cx="1130424" cy="633037"/>
          </a:xfrm>
          <a:prstGeom prst="rect">
            <a:avLst/>
          </a:prstGeom>
        </p:spPr>
      </p:pic>
    </p:spTree>
    <p:extLst>
      <p:ext uri="{BB962C8B-B14F-4D97-AF65-F5344CB8AC3E}">
        <p14:creationId xmlns:p14="http://schemas.microsoft.com/office/powerpoint/2010/main" val="4225622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Software Engineering Fundamentals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45</a:t>
            </a:fld>
            <a:endParaRPr lang="en-US" altLang="en-US"/>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770756" y="123472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lgn="just">
              <a:buFont typeface="Wingdings" pitchFamily="2" charset="2"/>
              <a:buNone/>
            </a:pPr>
            <a:endParaRPr lang="en-US" kern="0" dirty="0"/>
          </a:p>
          <a:p>
            <a:pPr marL="0" indent="0" algn="just">
              <a:buNone/>
            </a:pPr>
            <a:r>
              <a:rPr lang="en-US" sz="2800" b="1" kern="0" dirty="0">
                <a:solidFill>
                  <a:schemeClr val="accent5">
                    <a:lumMod val="75000"/>
                  </a:schemeClr>
                </a:solidFill>
              </a:rPr>
              <a:t>      </a:t>
            </a:r>
          </a:p>
          <a:p>
            <a:pPr marL="0" indent="0" algn="just">
              <a:buNone/>
            </a:pPr>
            <a:endParaRPr lang="en-US" b="1" kern="0" dirty="0">
              <a:solidFill>
                <a:schemeClr val="accent5">
                  <a:lumMod val="75000"/>
                </a:schemeClr>
              </a:solidFill>
            </a:endParaRPr>
          </a:p>
          <a:p>
            <a:pPr algn="just"/>
            <a:endParaRPr lang="en-US" kern="0" dirty="0"/>
          </a:p>
          <a:p>
            <a:pPr marL="0" indent="0" algn="just">
              <a:buFont typeface="Wingdings" pitchFamily="2" charset="2"/>
              <a:buNone/>
            </a:pPr>
            <a:endParaRPr lang="en-US" b="1" kern="0" dirty="0">
              <a:solidFill>
                <a:srgbClr val="0000FF"/>
              </a:solidFill>
            </a:endParaRPr>
          </a:p>
          <a:p>
            <a:pPr marL="0" indent="0" algn="just">
              <a:buFont typeface="Wingdings" pitchFamily="2" charset="2"/>
              <a:buNone/>
            </a:pPr>
            <a:r>
              <a:rPr lang="en-US" b="1" kern="0" dirty="0">
                <a:solidFill>
                  <a:srgbClr val="0000FF"/>
                </a:solidFill>
              </a:rPr>
              <a:t>	</a:t>
            </a:r>
            <a:endParaRPr lang="en-US" kern="0" dirty="0"/>
          </a:p>
          <a:p>
            <a:pPr algn="just"/>
            <a:endParaRPr lang="en-US" kern="0" dirty="0"/>
          </a:p>
          <a:p>
            <a:pPr algn="just"/>
            <a:endParaRPr lang="en-US" kern="0" dirty="0"/>
          </a:p>
          <a:p>
            <a:pPr algn="just"/>
            <a:endParaRPr lang="en-US" kern="0" dirty="0"/>
          </a:p>
        </p:txBody>
      </p:sp>
      <p:sp>
        <p:nvSpPr>
          <p:cNvPr id="15" name="Oval 14">
            <a:extLst>
              <a:ext uri="{FF2B5EF4-FFF2-40B4-BE49-F238E27FC236}">
                <a16:creationId xmlns:a16="http://schemas.microsoft.com/office/drawing/2014/main" id="{25B62152-108F-F14F-9C94-E42F6D11BA09}"/>
              </a:ext>
            </a:extLst>
          </p:cNvPr>
          <p:cNvSpPr/>
          <p:nvPr/>
        </p:nvSpPr>
        <p:spPr>
          <a:xfrm>
            <a:off x="2699792" y="2564904"/>
            <a:ext cx="3240360" cy="3024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6" name="Rectangle 15">
            <a:extLst>
              <a:ext uri="{FF2B5EF4-FFF2-40B4-BE49-F238E27FC236}">
                <a16:creationId xmlns:a16="http://schemas.microsoft.com/office/drawing/2014/main" id="{33363777-8D8E-1B46-81A7-BC7CC3F8AA7F}"/>
              </a:ext>
            </a:extLst>
          </p:cNvPr>
          <p:cNvSpPr/>
          <p:nvPr/>
        </p:nvSpPr>
        <p:spPr>
          <a:xfrm>
            <a:off x="2987825" y="3313548"/>
            <a:ext cx="2457636" cy="1384995"/>
          </a:xfrm>
          <a:prstGeom prst="rect">
            <a:avLst/>
          </a:prstGeom>
        </p:spPr>
        <p:txBody>
          <a:bodyPr wrap="square">
            <a:spAutoFit/>
          </a:bodyPr>
          <a:lstStyle/>
          <a:p>
            <a:pPr lvl="0" algn="ctr" rtl="1"/>
            <a:r>
              <a:rPr lang="en-US" sz="2800" b="1" dirty="0">
                <a:solidFill>
                  <a:schemeClr val="bg1"/>
                </a:solidFill>
              </a:rPr>
              <a:t>Software Engineering Fundamentals</a:t>
            </a:r>
          </a:p>
        </p:txBody>
      </p:sp>
      <p:sp>
        <p:nvSpPr>
          <p:cNvPr id="6" name="Oval 5">
            <a:extLst>
              <a:ext uri="{FF2B5EF4-FFF2-40B4-BE49-F238E27FC236}">
                <a16:creationId xmlns:a16="http://schemas.microsoft.com/office/drawing/2014/main" id="{F4C9360C-923B-E34B-9BDE-6BAB0A079DE7}"/>
              </a:ext>
            </a:extLst>
          </p:cNvPr>
          <p:cNvSpPr/>
          <p:nvPr/>
        </p:nvSpPr>
        <p:spPr>
          <a:xfrm>
            <a:off x="5508105" y="3115459"/>
            <a:ext cx="1944215"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Management</a:t>
            </a:r>
            <a:endParaRPr lang="en-US" sz="1600" dirty="0">
              <a:solidFill>
                <a:schemeClr val="tx1"/>
              </a:solidFill>
            </a:endParaRPr>
          </a:p>
        </p:txBody>
      </p:sp>
      <p:sp>
        <p:nvSpPr>
          <p:cNvPr id="17" name="Oval 16">
            <a:extLst>
              <a:ext uri="{FF2B5EF4-FFF2-40B4-BE49-F238E27FC236}">
                <a16:creationId xmlns:a16="http://schemas.microsoft.com/office/drawing/2014/main" id="{00E6BEA8-83C2-584F-B1B5-5737CF73D776}"/>
              </a:ext>
            </a:extLst>
          </p:cNvPr>
          <p:cNvSpPr/>
          <p:nvPr/>
        </p:nvSpPr>
        <p:spPr>
          <a:xfrm>
            <a:off x="1475656" y="3119211"/>
            <a:ext cx="1512168"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 Reuse</a:t>
            </a:r>
            <a:endParaRPr lang="en-US" sz="1600" dirty="0">
              <a:solidFill>
                <a:schemeClr val="tx1"/>
              </a:solidFill>
            </a:endParaRPr>
          </a:p>
        </p:txBody>
      </p:sp>
      <p:sp>
        <p:nvSpPr>
          <p:cNvPr id="18" name="Oval 17">
            <a:extLst>
              <a:ext uri="{FF2B5EF4-FFF2-40B4-BE49-F238E27FC236}">
                <a16:creationId xmlns:a16="http://schemas.microsoft.com/office/drawing/2014/main" id="{DD8BEE18-94C8-494A-8700-CB8AF20E3447}"/>
              </a:ext>
            </a:extLst>
          </p:cNvPr>
          <p:cNvSpPr/>
          <p:nvPr/>
        </p:nvSpPr>
        <p:spPr>
          <a:xfrm>
            <a:off x="3347863" y="4831422"/>
            <a:ext cx="1956329"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Dependability</a:t>
            </a:r>
            <a:endParaRPr lang="en-US" sz="1600" dirty="0">
              <a:solidFill>
                <a:schemeClr val="tx1"/>
              </a:solidFill>
            </a:endParaRPr>
          </a:p>
        </p:txBody>
      </p:sp>
      <p:sp>
        <p:nvSpPr>
          <p:cNvPr id="19" name="Oval 18">
            <a:extLst>
              <a:ext uri="{FF2B5EF4-FFF2-40B4-BE49-F238E27FC236}">
                <a16:creationId xmlns:a16="http://schemas.microsoft.com/office/drawing/2014/main" id="{B149DA96-378C-D441-95CA-D81D41812951}"/>
              </a:ext>
            </a:extLst>
          </p:cNvPr>
          <p:cNvSpPr/>
          <p:nvPr/>
        </p:nvSpPr>
        <p:spPr>
          <a:xfrm>
            <a:off x="3347863" y="1756122"/>
            <a:ext cx="2088233" cy="15376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Requirements</a:t>
            </a:r>
            <a:endParaRPr lang="en-US" sz="1600" dirty="0">
              <a:solidFill>
                <a:schemeClr val="tx1"/>
              </a:solidFill>
            </a:endParaRPr>
          </a:p>
        </p:txBody>
      </p:sp>
    </p:spTree>
    <p:extLst>
      <p:ext uri="{BB962C8B-B14F-4D97-AF65-F5344CB8AC3E}">
        <p14:creationId xmlns:p14="http://schemas.microsoft.com/office/powerpoint/2010/main" val="622605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BEA7-DD0B-5847-825C-312289AC80D9}"/>
              </a:ext>
            </a:extLst>
          </p:cNvPr>
          <p:cNvSpPr>
            <a:spLocks noGrp="1"/>
          </p:cNvSpPr>
          <p:nvPr>
            <p:ph type="title"/>
          </p:nvPr>
        </p:nvSpPr>
        <p:spPr/>
        <p:txBody>
          <a:bodyPr/>
          <a:lstStyle/>
          <a:p>
            <a:r>
              <a:rPr lang="en-US" dirty="0"/>
              <a:t>Internet Software Engineering</a:t>
            </a:r>
          </a:p>
        </p:txBody>
      </p:sp>
      <p:sp>
        <p:nvSpPr>
          <p:cNvPr id="3" name="Content Placeholder 2">
            <a:extLst>
              <a:ext uri="{FF2B5EF4-FFF2-40B4-BE49-F238E27FC236}">
                <a16:creationId xmlns:a16="http://schemas.microsoft.com/office/drawing/2014/main" id="{74CC4491-4047-3346-9480-9D1CC908EC8F}"/>
              </a:ext>
            </a:extLst>
          </p:cNvPr>
          <p:cNvSpPr>
            <a:spLocks noGrp="1"/>
          </p:cNvSpPr>
          <p:nvPr>
            <p:ph idx="1"/>
          </p:nvPr>
        </p:nvSpPr>
        <p:spPr>
          <a:xfrm>
            <a:off x="228600" y="980728"/>
            <a:ext cx="8610600" cy="4876800"/>
          </a:xfrm>
        </p:spPr>
        <p:txBody>
          <a:bodyPr/>
          <a:lstStyle/>
          <a:p>
            <a:pPr algn="just"/>
            <a:r>
              <a:rPr lang="en-US" dirty="0"/>
              <a:t>The Web is now a platform for running application and organizations are increasingly developing </a:t>
            </a:r>
            <a:r>
              <a:rPr lang="en-US" b="1" dirty="0">
                <a:solidFill>
                  <a:srgbClr val="7030A0"/>
                </a:solidFill>
              </a:rPr>
              <a:t>web-based</a:t>
            </a:r>
            <a:r>
              <a:rPr lang="en-US" dirty="0"/>
              <a:t> systems rather than </a:t>
            </a:r>
            <a:r>
              <a:rPr lang="en-US" b="1" dirty="0">
                <a:solidFill>
                  <a:srgbClr val="7030A0"/>
                </a:solidFill>
              </a:rPr>
              <a:t>local systems</a:t>
            </a:r>
            <a:r>
              <a:rPr lang="en-US" dirty="0"/>
              <a:t>.</a:t>
            </a:r>
          </a:p>
          <a:p>
            <a:pPr algn="just"/>
            <a:r>
              <a:rPr lang="en-US" b="1" u="sng" dirty="0">
                <a:solidFill>
                  <a:srgbClr val="C00000"/>
                </a:solidFill>
              </a:rPr>
              <a:t>Web services </a:t>
            </a:r>
            <a:r>
              <a:rPr lang="en-US" dirty="0"/>
              <a:t>allow application functionality to be accessed over the web.</a:t>
            </a:r>
          </a:p>
          <a:p>
            <a:pPr algn="just"/>
            <a:r>
              <a:rPr lang="en-US" b="1" u="sng" dirty="0">
                <a:solidFill>
                  <a:srgbClr val="C00000"/>
                </a:solidFill>
              </a:rPr>
              <a:t>Cloud computing </a:t>
            </a:r>
            <a:r>
              <a:rPr lang="en-US" dirty="0"/>
              <a:t>is an approach to the provision of computer services where applications run remotely on the ‘cloud’. </a:t>
            </a:r>
          </a:p>
          <a:p>
            <a:pPr marL="0" indent="0" algn="just">
              <a:buNone/>
            </a:pPr>
            <a:endParaRPr lang="en-US" dirty="0"/>
          </a:p>
        </p:txBody>
      </p:sp>
      <p:sp>
        <p:nvSpPr>
          <p:cNvPr id="4" name="Slide Number Placeholder 3">
            <a:extLst>
              <a:ext uri="{FF2B5EF4-FFF2-40B4-BE49-F238E27FC236}">
                <a16:creationId xmlns:a16="http://schemas.microsoft.com/office/drawing/2014/main" id="{B1F83C23-5D33-0B49-A17F-BE8281898719}"/>
              </a:ext>
            </a:extLst>
          </p:cNvPr>
          <p:cNvSpPr>
            <a:spLocks noGrp="1"/>
          </p:cNvSpPr>
          <p:nvPr>
            <p:ph type="sldNum" sz="quarter" idx="11"/>
          </p:nvPr>
        </p:nvSpPr>
        <p:spPr/>
        <p:txBody>
          <a:bodyPr/>
          <a:lstStyle/>
          <a:p>
            <a:fld id="{323594FA-E141-4234-AE05-360401972BE7}" type="slidenum">
              <a:rPr lang="en-US" altLang="en-US" smtClean="0"/>
              <a:pPr/>
              <a:t>46</a:t>
            </a:fld>
            <a:endParaRPr lang="en-US" altLang="en-US"/>
          </a:p>
        </p:txBody>
      </p:sp>
      <p:sp>
        <p:nvSpPr>
          <p:cNvPr id="5" name="Rectangle 4">
            <a:extLst>
              <a:ext uri="{FF2B5EF4-FFF2-40B4-BE49-F238E27FC236}">
                <a16:creationId xmlns:a16="http://schemas.microsoft.com/office/drawing/2014/main" id="{6BF33BBB-2BFE-F945-97D5-93761FE833D6}"/>
              </a:ext>
            </a:extLst>
          </p:cNvPr>
          <p:cNvSpPr/>
          <p:nvPr/>
        </p:nvSpPr>
        <p:spPr>
          <a:xfrm>
            <a:off x="228600" y="6377672"/>
            <a:ext cx="5783560"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sites.google.com</a:t>
            </a:r>
            <a:r>
              <a:rPr lang="en-US" sz="1100" dirty="0">
                <a:solidFill>
                  <a:srgbClr val="2A55D6"/>
                </a:solidFill>
              </a:rPr>
              <a:t>/a/</a:t>
            </a:r>
            <a:r>
              <a:rPr lang="en-US" sz="1100" dirty="0" err="1">
                <a:solidFill>
                  <a:srgbClr val="2A55D6"/>
                </a:solidFill>
              </a:rPr>
              <a:t>york.ac.uk</a:t>
            </a:r>
            <a:r>
              <a:rPr lang="en-US" sz="1100" dirty="0">
                <a:solidFill>
                  <a:srgbClr val="2A55D6"/>
                </a:solidFill>
              </a:rPr>
              <a:t>/google-apps-training/</a:t>
            </a:r>
          </a:p>
        </p:txBody>
      </p:sp>
      <p:pic>
        <p:nvPicPr>
          <p:cNvPr id="7" name="Picture 6">
            <a:extLst>
              <a:ext uri="{FF2B5EF4-FFF2-40B4-BE49-F238E27FC236}">
                <a16:creationId xmlns:a16="http://schemas.microsoft.com/office/drawing/2014/main" id="{06B5B9D9-98D3-AB49-A30C-6DE4F6B29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687" y="3889773"/>
            <a:ext cx="3224473" cy="2353865"/>
          </a:xfrm>
          <a:prstGeom prst="rect">
            <a:avLst/>
          </a:prstGeom>
        </p:spPr>
      </p:pic>
    </p:spTree>
    <p:extLst>
      <p:ext uri="{BB962C8B-B14F-4D97-AF65-F5344CB8AC3E}">
        <p14:creationId xmlns:p14="http://schemas.microsoft.com/office/powerpoint/2010/main" val="295992978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EBF100-0B5B-D745-9188-82FF5EA056FF}"/>
              </a:ext>
            </a:extLst>
          </p:cNvPr>
          <p:cNvSpPr/>
          <p:nvPr/>
        </p:nvSpPr>
        <p:spPr>
          <a:xfrm>
            <a:off x="395536" y="4077072"/>
            <a:ext cx="8494360" cy="15121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RECALL: FAQs</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a:xfrm>
            <a:off x="6470848" y="6500192"/>
            <a:ext cx="2133600" cy="457200"/>
          </a:xfrm>
        </p:spPr>
        <p:txBody>
          <a:bodyPr/>
          <a:lstStyle/>
          <a:p>
            <a:fld id="{323594FA-E141-4234-AE05-360401972BE7}" type="slidenum">
              <a:rPr lang="en-US" altLang="en-US" smtClean="0"/>
              <a:pPr/>
              <a:t>47</a:t>
            </a:fld>
            <a:endParaRPr lang="en-US" altLang="en-US"/>
          </a:p>
        </p:txBody>
      </p:sp>
      <p:sp>
        <p:nvSpPr>
          <p:cNvPr id="5" name="Rectangle 4">
            <a:extLst>
              <a:ext uri="{FF2B5EF4-FFF2-40B4-BE49-F238E27FC236}">
                <a16:creationId xmlns:a16="http://schemas.microsoft.com/office/drawing/2014/main" id="{2E0FF97D-C0F8-0B41-9759-E2144F19608E}"/>
              </a:ext>
            </a:extLst>
          </p:cNvPr>
          <p:cNvSpPr/>
          <p:nvPr/>
        </p:nvSpPr>
        <p:spPr>
          <a:xfrm>
            <a:off x="-71230" y="764704"/>
            <a:ext cx="899605"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10</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Content Placeholder 2">
            <a:extLst>
              <a:ext uri="{FF2B5EF4-FFF2-40B4-BE49-F238E27FC236}">
                <a16:creationId xmlns:a16="http://schemas.microsoft.com/office/drawing/2014/main" id="{F2F52CA4-4DFE-3749-B2E9-B37311FAD98E}"/>
              </a:ext>
            </a:extLst>
          </p:cNvPr>
          <p:cNvSpPr txBox="1">
            <a:spLocks/>
          </p:cNvSpPr>
          <p:nvPr/>
        </p:nvSpPr>
        <p:spPr bwMode="auto">
          <a:xfrm>
            <a:off x="828375" y="879069"/>
            <a:ext cx="9034928"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spcAft>
                <a:spcPts val="0"/>
              </a:spcAft>
              <a:buNone/>
            </a:pPr>
            <a:r>
              <a:rPr lang="en-GB" sz="2800" b="1" kern="0" dirty="0">
                <a:solidFill>
                  <a:schemeClr val="accent5">
                    <a:lumMod val="75000"/>
                  </a:schemeClr>
                </a:solidFill>
              </a:rPr>
              <a:t>What differences has the web made to software engineering?</a:t>
            </a: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a:p>
            <a:pPr marL="0" indent="0">
              <a:spcAft>
                <a:spcPts val="0"/>
              </a:spcAft>
              <a:buNone/>
            </a:pPr>
            <a:endParaRPr lang="en-GB" sz="2800" b="1" kern="0" dirty="0">
              <a:solidFill>
                <a:schemeClr val="accent5">
                  <a:lumMod val="75000"/>
                </a:schemeClr>
              </a:solidFill>
            </a:endParaRPr>
          </a:p>
        </p:txBody>
      </p:sp>
      <p:sp>
        <p:nvSpPr>
          <p:cNvPr id="13" name="Slide Number Placeholder 3">
            <a:extLst>
              <a:ext uri="{FF2B5EF4-FFF2-40B4-BE49-F238E27FC236}">
                <a16:creationId xmlns:a16="http://schemas.microsoft.com/office/drawing/2014/main" id="{2E28DD5D-4D84-CB43-8449-EDFCECC5035E}"/>
              </a:ext>
            </a:extLst>
          </p:cNvPr>
          <p:cNvSpPr txBox="1">
            <a:spLocks/>
          </p:cNvSpPr>
          <p:nvPr/>
        </p:nvSpPr>
        <p:spPr bwMode="auto">
          <a:xfrm>
            <a:off x="6470848" y="6500192"/>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47</a:t>
            </a:fld>
            <a:endParaRPr lang="en-US" altLang="en-US"/>
          </a:p>
        </p:txBody>
      </p:sp>
      <p:sp>
        <p:nvSpPr>
          <p:cNvPr id="6" name="Rectangle 5">
            <a:extLst>
              <a:ext uri="{FF2B5EF4-FFF2-40B4-BE49-F238E27FC236}">
                <a16:creationId xmlns:a16="http://schemas.microsoft.com/office/drawing/2014/main" id="{C25BBE7E-1413-254E-85AF-23E89E0C5AF8}"/>
              </a:ext>
            </a:extLst>
          </p:cNvPr>
          <p:cNvSpPr/>
          <p:nvPr/>
        </p:nvSpPr>
        <p:spPr>
          <a:xfrm>
            <a:off x="505624" y="2022812"/>
            <a:ext cx="8298395" cy="3970318"/>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Arial"/>
                <a:cs typeface="Arial"/>
              </a:rPr>
              <a:t>The availability of </a:t>
            </a:r>
            <a:r>
              <a:rPr lang="en-US" sz="2800" b="1" dirty="0">
                <a:solidFill>
                  <a:srgbClr val="7030A0"/>
                </a:solidFill>
                <a:latin typeface="Arial"/>
                <a:cs typeface="Arial"/>
              </a:rPr>
              <a:t>software services (e.g., Google apps)</a:t>
            </a:r>
            <a:r>
              <a:rPr lang="en-US" sz="2800" dirty="0">
                <a:latin typeface="Arial"/>
                <a:cs typeface="Arial"/>
              </a:rPr>
              <a:t>.</a:t>
            </a:r>
          </a:p>
          <a:p>
            <a:pPr marL="457200" indent="-457200" algn="just">
              <a:buFont typeface="Arial" panose="020B0604020202020204" pitchFamily="34" charset="0"/>
              <a:buChar char="•"/>
            </a:pPr>
            <a:r>
              <a:rPr lang="en-US" sz="2800" dirty="0">
                <a:latin typeface="Arial"/>
                <a:cs typeface="Arial"/>
              </a:rPr>
              <a:t>The possibility of developing highly </a:t>
            </a:r>
            <a:r>
              <a:rPr lang="en-US" sz="2800" b="1" dirty="0">
                <a:solidFill>
                  <a:srgbClr val="7030A0"/>
                </a:solidFill>
                <a:latin typeface="Arial"/>
                <a:cs typeface="Arial"/>
              </a:rPr>
              <a:t>distributed service-based</a:t>
            </a:r>
            <a:r>
              <a:rPr lang="en-US" sz="2800" dirty="0">
                <a:latin typeface="Arial"/>
                <a:cs typeface="Arial"/>
              </a:rPr>
              <a:t> systems.</a:t>
            </a:r>
          </a:p>
          <a:p>
            <a:pPr algn="just"/>
            <a:endParaRPr lang="en-US" sz="2800" dirty="0">
              <a:latin typeface="Arial"/>
              <a:cs typeface="Arial"/>
            </a:endParaRPr>
          </a:p>
          <a:p>
            <a:pPr algn="just"/>
            <a:r>
              <a:rPr lang="en-US" sz="2800" dirty="0">
                <a:latin typeface="Arial"/>
                <a:cs typeface="Arial"/>
              </a:rPr>
              <a:t>Web-based systems development has led to </a:t>
            </a:r>
            <a:r>
              <a:rPr lang="en-US" sz="2800" b="1" u="sng" dirty="0">
                <a:latin typeface="Arial"/>
                <a:cs typeface="Arial"/>
              </a:rPr>
              <a:t>important advances </a:t>
            </a:r>
            <a:r>
              <a:rPr lang="en-US" sz="2800" dirty="0">
                <a:latin typeface="Arial"/>
                <a:cs typeface="Arial"/>
              </a:rPr>
              <a:t>in programming languages and software reuse.</a:t>
            </a:r>
            <a:endParaRPr lang="en-US" sz="2800" dirty="0">
              <a:solidFill>
                <a:srgbClr val="000000"/>
              </a:solidFill>
              <a:latin typeface="Arial"/>
              <a:ea typeface="Times New Roman"/>
              <a:cs typeface="Arial"/>
            </a:endParaRPr>
          </a:p>
          <a:p>
            <a:pPr marL="457200" indent="-457200" algn="just">
              <a:buFont typeface="Arial" panose="020B0604020202020204" pitchFamily="34" charset="0"/>
              <a:buChar char="•"/>
            </a:pPr>
            <a:endParaRPr lang="en-US" sz="2800" dirty="0"/>
          </a:p>
        </p:txBody>
      </p:sp>
      <p:pic>
        <p:nvPicPr>
          <p:cNvPr id="10" name="Picture 9">
            <a:extLst>
              <a:ext uri="{FF2B5EF4-FFF2-40B4-BE49-F238E27FC236}">
                <a16:creationId xmlns:a16="http://schemas.microsoft.com/office/drawing/2014/main" id="{C6148E68-C444-B046-B88F-3B8044D1C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784" y="223039"/>
            <a:ext cx="1130424" cy="633037"/>
          </a:xfrm>
          <a:prstGeom prst="rect">
            <a:avLst/>
          </a:prstGeom>
        </p:spPr>
      </p:pic>
      <p:sp>
        <p:nvSpPr>
          <p:cNvPr id="9" name="Rectangle 8">
            <a:extLst>
              <a:ext uri="{FF2B5EF4-FFF2-40B4-BE49-F238E27FC236}">
                <a16:creationId xmlns:a16="http://schemas.microsoft.com/office/drawing/2014/main" id="{2F3A3013-B4FC-4142-8A13-30FBD829A22C}"/>
              </a:ext>
            </a:extLst>
          </p:cNvPr>
          <p:cNvSpPr/>
          <p:nvPr/>
        </p:nvSpPr>
        <p:spPr>
          <a:xfrm>
            <a:off x="0" y="2910336"/>
            <a:ext cx="9144000" cy="950712"/>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190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95C3-3361-3D4C-B542-E57BBBD37B4D}"/>
              </a:ext>
            </a:extLst>
          </p:cNvPr>
          <p:cNvSpPr>
            <a:spLocks noGrp="1"/>
          </p:cNvSpPr>
          <p:nvPr>
            <p:ph type="title"/>
          </p:nvPr>
        </p:nvSpPr>
        <p:spPr/>
        <p:txBody>
          <a:bodyPr/>
          <a:lstStyle/>
          <a:p>
            <a:r>
              <a:rPr lang="en-US" dirty="0"/>
              <a:t>Web-based Software Engineering</a:t>
            </a:r>
          </a:p>
        </p:txBody>
      </p:sp>
      <p:sp>
        <p:nvSpPr>
          <p:cNvPr id="3" name="Content Placeholder 2">
            <a:extLst>
              <a:ext uri="{FF2B5EF4-FFF2-40B4-BE49-F238E27FC236}">
                <a16:creationId xmlns:a16="http://schemas.microsoft.com/office/drawing/2014/main" id="{B5524DD9-E58E-5D48-B7CD-8DAEE9927125}"/>
              </a:ext>
            </a:extLst>
          </p:cNvPr>
          <p:cNvSpPr>
            <a:spLocks noGrp="1"/>
          </p:cNvSpPr>
          <p:nvPr>
            <p:ph idx="1"/>
          </p:nvPr>
        </p:nvSpPr>
        <p:spPr>
          <a:xfrm>
            <a:off x="228600" y="908720"/>
            <a:ext cx="8610600" cy="4876800"/>
          </a:xfrm>
        </p:spPr>
        <p:txBody>
          <a:bodyPr/>
          <a:lstStyle/>
          <a:p>
            <a:r>
              <a:rPr lang="en-US" sz="2800" b="1" dirty="0">
                <a:solidFill>
                  <a:schemeClr val="accent4"/>
                </a:solidFill>
              </a:rPr>
              <a:t>Software reuse</a:t>
            </a:r>
          </a:p>
          <a:p>
            <a:pPr lvl="1"/>
            <a:r>
              <a:rPr lang="en-US" sz="2400" dirty="0">
                <a:solidFill>
                  <a:schemeClr val="accent4"/>
                </a:solidFill>
              </a:rPr>
              <a:t>dominant approach (using pre-existing software components).</a:t>
            </a:r>
          </a:p>
          <a:p>
            <a:r>
              <a:rPr lang="en-US" sz="2800" b="1" dirty="0">
                <a:solidFill>
                  <a:schemeClr val="accent4"/>
                </a:solidFill>
              </a:rPr>
              <a:t>Incremental and agile development</a:t>
            </a:r>
          </a:p>
          <a:p>
            <a:pPr lvl="1"/>
            <a:r>
              <a:rPr lang="en-US" sz="2400" dirty="0">
                <a:solidFill>
                  <a:schemeClr val="accent4"/>
                </a:solidFill>
              </a:rPr>
              <a:t>impractical to specify all the requirements in advance.</a:t>
            </a:r>
          </a:p>
          <a:p>
            <a:r>
              <a:rPr lang="en-US" sz="2800" b="1" dirty="0">
                <a:solidFill>
                  <a:schemeClr val="accent4"/>
                </a:solidFill>
              </a:rPr>
              <a:t>Service-oriented systems </a:t>
            </a:r>
          </a:p>
          <a:p>
            <a:pPr lvl="1"/>
            <a:r>
              <a:rPr lang="en-US" sz="2600" dirty="0">
                <a:solidFill>
                  <a:schemeClr val="accent4"/>
                </a:solidFill>
              </a:rPr>
              <a:t>stand-alone web services.</a:t>
            </a:r>
          </a:p>
          <a:p>
            <a:r>
              <a:rPr lang="en-US" sz="2800" b="1" dirty="0">
                <a:solidFill>
                  <a:schemeClr val="accent4"/>
                </a:solidFill>
              </a:rPr>
              <a:t>Rich interfaces </a:t>
            </a:r>
          </a:p>
          <a:p>
            <a:pPr lvl="1"/>
            <a:r>
              <a:rPr lang="en-US" sz="2600" dirty="0">
                <a:solidFill>
                  <a:schemeClr val="accent4"/>
                </a:solidFill>
              </a:rPr>
              <a:t>AJAX and HTML5.</a:t>
            </a:r>
          </a:p>
          <a:p>
            <a:endParaRPr lang="en-US" b="1" dirty="0">
              <a:solidFill>
                <a:srgbClr val="C00000"/>
              </a:solidFill>
            </a:endParaRPr>
          </a:p>
          <a:p>
            <a:endParaRPr lang="en-US" dirty="0"/>
          </a:p>
        </p:txBody>
      </p:sp>
      <p:sp>
        <p:nvSpPr>
          <p:cNvPr id="4" name="Slide Number Placeholder 3">
            <a:extLst>
              <a:ext uri="{FF2B5EF4-FFF2-40B4-BE49-F238E27FC236}">
                <a16:creationId xmlns:a16="http://schemas.microsoft.com/office/drawing/2014/main" id="{17B3FE40-3C1A-B540-9F9F-8E1E621DBA13}"/>
              </a:ext>
            </a:extLst>
          </p:cNvPr>
          <p:cNvSpPr>
            <a:spLocks noGrp="1"/>
          </p:cNvSpPr>
          <p:nvPr>
            <p:ph type="sldNum" sz="quarter" idx="11"/>
          </p:nvPr>
        </p:nvSpPr>
        <p:spPr/>
        <p:txBody>
          <a:bodyPr/>
          <a:lstStyle/>
          <a:p>
            <a:fld id="{323594FA-E141-4234-AE05-360401972BE7}" type="slidenum">
              <a:rPr lang="en-US" altLang="en-US" smtClean="0"/>
              <a:pPr/>
              <a:t>48</a:t>
            </a:fld>
            <a:endParaRPr lang="en-US" altLang="en-US"/>
          </a:p>
        </p:txBody>
      </p:sp>
    </p:spTree>
    <p:extLst>
      <p:ext uri="{BB962C8B-B14F-4D97-AF65-F5344CB8AC3E}">
        <p14:creationId xmlns:p14="http://schemas.microsoft.com/office/powerpoint/2010/main" val="1184519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65490-A1E3-7545-9A48-28C203A2C9EC}"/>
              </a:ext>
            </a:extLst>
          </p:cNvPr>
          <p:cNvSpPr>
            <a:spLocks noGrp="1"/>
          </p:cNvSpPr>
          <p:nvPr>
            <p:ph type="sldNum" sz="quarter" idx="11"/>
          </p:nvPr>
        </p:nvSpPr>
        <p:spPr/>
        <p:txBody>
          <a:bodyPr/>
          <a:lstStyle/>
          <a:p>
            <a:fld id="{323594FA-E141-4234-AE05-360401972BE7}" type="slidenum">
              <a:rPr lang="en-US" altLang="en-US" smtClean="0"/>
              <a:pPr/>
              <a:t>49</a:t>
            </a:fld>
            <a:endParaRPr lang="en-US" altLang="en-US"/>
          </a:p>
        </p:txBody>
      </p:sp>
      <p:sp>
        <p:nvSpPr>
          <p:cNvPr id="14" name="Rectangle 13">
            <a:extLst>
              <a:ext uri="{FF2B5EF4-FFF2-40B4-BE49-F238E27FC236}">
                <a16:creationId xmlns:a16="http://schemas.microsoft.com/office/drawing/2014/main" id="{E55FB530-905D-4C40-98F5-F263FC1A3C50}"/>
              </a:ext>
            </a:extLst>
          </p:cNvPr>
          <p:cNvSpPr/>
          <p:nvPr/>
        </p:nvSpPr>
        <p:spPr>
          <a:xfrm>
            <a:off x="95675" y="1773558"/>
            <a:ext cx="5731313" cy="2123658"/>
          </a:xfrm>
          <a:prstGeom prst="rect">
            <a:avLst/>
          </a:prstGeom>
          <a:noFill/>
        </p:spPr>
        <p:txBody>
          <a:bodyPr wrap="none" lIns="91440" tIns="45720" rIns="91440" bIns="45720">
            <a:spAutoFit/>
          </a:bodyPr>
          <a:lstStyle/>
          <a:p>
            <a:pPr algn="ctr"/>
            <a:r>
              <a:rPr lang="en-US" sz="6600" b="1" cap="none" spc="0" dirty="0">
                <a:ln w="22225">
                  <a:solidFill>
                    <a:schemeClr val="accent2"/>
                  </a:solidFill>
                  <a:prstDash val="solid"/>
                </a:ln>
                <a:solidFill>
                  <a:schemeClr val="accent2">
                    <a:lumMod val="40000"/>
                    <a:lumOff val="60000"/>
                  </a:schemeClr>
                </a:solidFill>
                <a:effectLst/>
              </a:rPr>
              <a:t>Do you have </a:t>
            </a:r>
          </a:p>
          <a:p>
            <a:pPr algn="ctr"/>
            <a:r>
              <a:rPr lang="en-US" sz="6600" b="1" cap="none" spc="0" dirty="0">
                <a:ln w="22225">
                  <a:solidFill>
                    <a:schemeClr val="accent2"/>
                  </a:solidFill>
                  <a:prstDash val="solid"/>
                </a:ln>
                <a:solidFill>
                  <a:schemeClr val="accent2">
                    <a:lumMod val="40000"/>
                    <a:lumOff val="60000"/>
                  </a:schemeClr>
                </a:solidFill>
                <a:effectLst/>
              </a:rPr>
              <a:t>any QUESTION?</a:t>
            </a:r>
          </a:p>
        </p:txBody>
      </p:sp>
      <p:sp>
        <p:nvSpPr>
          <p:cNvPr id="17" name="Rectangle 16">
            <a:extLst>
              <a:ext uri="{FF2B5EF4-FFF2-40B4-BE49-F238E27FC236}">
                <a16:creationId xmlns:a16="http://schemas.microsoft.com/office/drawing/2014/main" id="{B1FBE44E-C1AF-B545-905B-C10BB6A4F803}"/>
              </a:ext>
            </a:extLst>
          </p:cNvPr>
          <p:cNvSpPr/>
          <p:nvPr/>
        </p:nvSpPr>
        <p:spPr>
          <a:xfrm>
            <a:off x="107504" y="116632"/>
            <a:ext cx="8856984"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A01AC636-B09A-FF4D-8105-DF5925B8BA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09920" y="692696"/>
            <a:ext cx="2976880" cy="4876800"/>
          </a:xfrm>
        </p:spPr>
      </p:pic>
    </p:spTree>
    <p:extLst>
      <p:ext uri="{BB962C8B-B14F-4D97-AF65-F5344CB8AC3E}">
        <p14:creationId xmlns:p14="http://schemas.microsoft.com/office/powerpoint/2010/main" val="3753717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Software Engineering</a:t>
            </a:r>
            <a:endParaRPr lang="en-US" b="1" dirty="0"/>
          </a:p>
        </p:txBody>
      </p:sp>
      <p:pic>
        <p:nvPicPr>
          <p:cNvPr id="6" name="Content Placeholder 5">
            <a:extLst>
              <a:ext uri="{FF2B5EF4-FFF2-40B4-BE49-F238E27FC236}">
                <a16:creationId xmlns:a16="http://schemas.microsoft.com/office/drawing/2014/main" id="{23042A06-AA91-564B-9716-B72E9175FD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1052736"/>
            <a:ext cx="4876800" cy="4876800"/>
          </a:xfrm>
        </p:spPr>
      </p:pic>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5</a:t>
            </a:fld>
            <a:endParaRPr lang="en-US" altLang="en-US"/>
          </a:p>
        </p:txBody>
      </p:sp>
      <p:sp>
        <p:nvSpPr>
          <p:cNvPr id="7" name="Rectangle 6">
            <a:extLst>
              <a:ext uri="{FF2B5EF4-FFF2-40B4-BE49-F238E27FC236}">
                <a16:creationId xmlns:a16="http://schemas.microsoft.com/office/drawing/2014/main" id="{D73E9F2D-F1EB-D44C-9CA9-B063F3BD532A}"/>
              </a:ext>
            </a:extLst>
          </p:cNvPr>
          <p:cNvSpPr/>
          <p:nvPr/>
        </p:nvSpPr>
        <p:spPr>
          <a:xfrm>
            <a:off x="165956" y="6396335"/>
            <a:ext cx="7502388" cy="600164"/>
          </a:xfrm>
          <a:prstGeom prst="rect">
            <a:avLst/>
          </a:prstGeom>
        </p:spPr>
        <p:txBody>
          <a:bodyPr wrap="square">
            <a:spAutoFit/>
          </a:bodyPr>
          <a:lstStyle/>
          <a:p>
            <a:r>
              <a:rPr lang="en-US" sz="1100" dirty="0">
                <a:solidFill>
                  <a:srgbClr val="2A55D6"/>
                </a:solidFill>
                <a:hlinkClick r:id="rId4">
                  <a:extLst>
                    <a:ext uri="{A12FA001-AC4F-418D-AE19-62706E023703}">
                      <ahyp:hlinkClr xmlns:ahyp="http://schemas.microsoft.com/office/drawing/2018/hyperlinkcolor" val="tx"/>
                    </a:ext>
                  </a:extLst>
                </a:hlinkClick>
              </a:rPr>
              <a:t>https://www.reddit.com/r/dataisbeautiful/comments/vu8vvz/oc_revenue_profit_per_minute_of_top_tech_companies/</a:t>
            </a:r>
            <a:endParaRPr lang="en-US" sz="1100" dirty="0">
              <a:solidFill>
                <a:srgbClr val="2A55D6"/>
              </a:solidFill>
            </a:endParaRPr>
          </a:p>
          <a:p>
            <a:r>
              <a:rPr lang="en-US" sz="1100" dirty="0">
                <a:solidFill>
                  <a:srgbClr val="2A55D6"/>
                </a:solidFill>
                <a:hlinkClick r:id="rId5">
                  <a:extLst>
                    <a:ext uri="{A12FA001-AC4F-418D-AE19-62706E023703}">
                      <ahyp:hlinkClr xmlns:ahyp="http://schemas.microsoft.com/office/drawing/2018/hyperlinkcolor" val="tx"/>
                    </a:ext>
                  </a:extLst>
                </a:hlinkClick>
              </a:rPr>
              <a:t>https://www.visualcapitalist.com/how-tech-giants-make-billions/</a:t>
            </a:r>
            <a:endParaRPr lang="en-US" sz="1100" dirty="0">
              <a:solidFill>
                <a:srgbClr val="2A55D6"/>
              </a:solidFill>
            </a:endParaRPr>
          </a:p>
          <a:p>
            <a:endParaRPr lang="en-US" sz="1100" dirty="0">
              <a:solidFill>
                <a:srgbClr val="2A55D6"/>
              </a:solidFill>
            </a:endParaRPr>
          </a:p>
        </p:txBody>
      </p:sp>
      <p:pic>
        <p:nvPicPr>
          <p:cNvPr id="8" name="Picture 7">
            <a:extLst>
              <a:ext uri="{FF2B5EF4-FFF2-40B4-BE49-F238E27FC236}">
                <a16:creationId xmlns:a16="http://schemas.microsoft.com/office/drawing/2014/main" id="{1DCE8D59-ACED-AC40-8D8B-C68DE8766831}"/>
              </a:ext>
            </a:extLst>
          </p:cNvPr>
          <p:cNvPicPr>
            <a:picLocks noChangeAspect="1"/>
          </p:cNvPicPr>
          <p:nvPr/>
        </p:nvPicPr>
        <p:blipFill rotWithShape="1">
          <a:blip r:embed="rId6">
            <a:extLst>
              <a:ext uri="{28A0092B-C50C-407E-A947-70E740481C1C}">
                <a14:useLocalDpi xmlns:a14="http://schemas.microsoft.com/office/drawing/2010/main" val="0"/>
              </a:ext>
            </a:extLst>
          </a:blip>
          <a:srcRect t="4089" b="55784"/>
          <a:stretch/>
        </p:blipFill>
        <p:spPr>
          <a:xfrm>
            <a:off x="5713831" y="1125732"/>
            <a:ext cx="2958535" cy="503957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6150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Software Engineering</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r>
              <a:rPr lang="en-US" b="1" dirty="0"/>
              <a:t>Software engineering </a:t>
            </a:r>
            <a:r>
              <a:rPr lang="en-US" dirty="0"/>
              <a:t>is concerned with </a:t>
            </a:r>
            <a:r>
              <a:rPr lang="en-US" b="1" dirty="0">
                <a:solidFill>
                  <a:srgbClr val="7030A0"/>
                </a:solidFill>
              </a:rPr>
              <a:t>theories</a:t>
            </a:r>
            <a:r>
              <a:rPr lang="en-US" dirty="0"/>
              <a:t>, </a:t>
            </a:r>
            <a:r>
              <a:rPr lang="en-US" b="1" dirty="0">
                <a:solidFill>
                  <a:srgbClr val="7030A0"/>
                </a:solidFill>
              </a:rPr>
              <a:t>methods</a:t>
            </a:r>
            <a:r>
              <a:rPr lang="en-US" dirty="0"/>
              <a:t> and </a:t>
            </a:r>
            <a:r>
              <a:rPr lang="en-US" b="1" dirty="0">
                <a:solidFill>
                  <a:srgbClr val="7030A0"/>
                </a:solidFill>
              </a:rPr>
              <a:t>tools</a:t>
            </a:r>
            <a:r>
              <a:rPr lang="en-US" dirty="0"/>
              <a:t> for professional software development.</a:t>
            </a:r>
          </a:p>
          <a:p>
            <a:endParaRPr lang="en-US" dirty="0"/>
          </a:p>
          <a:p>
            <a:endParaRPr lang="en-US" dirty="0"/>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6</a:t>
            </a:fld>
            <a:endParaRPr lang="en-US" altLang="en-US"/>
          </a:p>
        </p:txBody>
      </p:sp>
      <p:pic>
        <p:nvPicPr>
          <p:cNvPr id="7" name="Picture 6">
            <a:extLst>
              <a:ext uri="{FF2B5EF4-FFF2-40B4-BE49-F238E27FC236}">
                <a16:creationId xmlns:a16="http://schemas.microsoft.com/office/drawing/2014/main" id="{DA2FB3B0-C071-5B4F-81B0-9AAB3BC2D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865" y="2276872"/>
            <a:ext cx="4292600" cy="3009900"/>
          </a:xfrm>
          <a:prstGeom prst="rect">
            <a:avLst/>
          </a:prstGeom>
        </p:spPr>
      </p:pic>
      <p:sp>
        <p:nvSpPr>
          <p:cNvPr id="8" name="Left Brace 7">
            <a:extLst>
              <a:ext uri="{FF2B5EF4-FFF2-40B4-BE49-F238E27FC236}">
                <a16:creationId xmlns:a16="http://schemas.microsoft.com/office/drawing/2014/main" id="{76E62EF4-08AD-E441-9317-EE7A3473B626}"/>
              </a:ext>
            </a:extLst>
          </p:cNvPr>
          <p:cNvSpPr/>
          <p:nvPr/>
        </p:nvSpPr>
        <p:spPr>
          <a:xfrm>
            <a:off x="1907704" y="2996952"/>
            <a:ext cx="1224136" cy="14401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0913888D-7176-8646-B366-4C06892D35DC}"/>
              </a:ext>
            </a:extLst>
          </p:cNvPr>
          <p:cNvSpPr/>
          <p:nvPr/>
        </p:nvSpPr>
        <p:spPr>
          <a:xfrm>
            <a:off x="107504" y="3460938"/>
            <a:ext cx="1910844" cy="400110"/>
          </a:xfrm>
          <a:prstGeom prst="rect">
            <a:avLst/>
          </a:prstGeom>
        </p:spPr>
        <p:txBody>
          <a:bodyPr wrap="none">
            <a:spAutoFit/>
          </a:bodyPr>
          <a:lstStyle/>
          <a:p>
            <a:r>
              <a:rPr lang="en-US" sz="2000" b="1" dirty="0">
                <a:solidFill>
                  <a:srgbClr val="FF0000"/>
                </a:solidFill>
              </a:rPr>
              <a:t>SW Engineering </a:t>
            </a:r>
            <a:endParaRPr lang="en-US" sz="2000" dirty="0">
              <a:solidFill>
                <a:srgbClr val="FF0000"/>
              </a:solidFill>
            </a:endParaRPr>
          </a:p>
        </p:txBody>
      </p:sp>
    </p:spTree>
    <p:extLst>
      <p:ext uri="{BB962C8B-B14F-4D97-AF65-F5344CB8AC3E}">
        <p14:creationId xmlns:p14="http://schemas.microsoft.com/office/powerpoint/2010/main" val="20612378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Software Cost</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p:txBody>
          <a:bodyPr/>
          <a:lstStyle/>
          <a:p>
            <a:r>
              <a:rPr lang="en-US" dirty="0"/>
              <a:t>Software costs often dominate computer system costs. The costs of </a:t>
            </a:r>
            <a:r>
              <a:rPr lang="en-US" dirty="0">
                <a:solidFill>
                  <a:srgbClr val="0432FF"/>
                </a:solidFill>
              </a:rPr>
              <a:t>software</a:t>
            </a:r>
            <a:r>
              <a:rPr lang="en-US" dirty="0"/>
              <a:t> on a PC are often </a:t>
            </a:r>
            <a:r>
              <a:rPr lang="en-US" b="1" dirty="0">
                <a:solidFill>
                  <a:srgbClr val="7030A0"/>
                </a:solidFill>
              </a:rPr>
              <a:t>greater</a:t>
            </a:r>
            <a:r>
              <a:rPr lang="en-US" dirty="0"/>
              <a:t> than the </a:t>
            </a:r>
            <a:r>
              <a:rPr lang="en-US" dirty="0">
                <a:solidFill>
                  <a:srgbClr val="0432FF"/>
                </a:solidFill>
              </a:rPr>
              <a:t>hardware</a:t>
            </a:r>
            <a:r>
              <a:rPr lang="en-US" dirty="0"/>
              <a:t> cost.</a:t>
            </a:r>
          </a:p>
          <a:p>
            <a:r>
              <a:rPr lang="en-US" dirty="0"/>
              <a:t>Software engineering is concerned with </a:t>
            </a:r>
            <a:r>
              <a:rPr lang="en-US" b="1" dirty="0">
                <a:solidFill>
                  <a:srgbClr val="FF0000"/>
                </a:solidFill>
              </a:rPr>
              <a:t>cost-effective</a:t>
            </a:r>
            <a:r>
              <a:rPr lang="en-US" dirty="0"/>
              <a:t> software development.</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7</a:t>
            </a:fld>
            <a:endParaRPr lang="en-US" altLang="en-US"/>
          </a:p>
        </p:txBody>
      </p:sp>
      <p:pic>
        <p:nvPicPr>
          <p:cNvPr id="5" name="Picture 4">
            <a:extLst>
              <a:ext uri="{FF2B5EF4-FFF2-40B4-BE49-F238E27FC236}">
                <a16:creationId xmlns:a16="http://schemas.microsoft.com/office/drawing/2014/main" id="{2825529D-DB65-5A4C-ADA6-A739CAEA9DEC}"/>
              </a:ext>
            </a:extLst>
          </p:cNvPr>
          <p:cNvPicPr>
            <a:picLocks noChangeAspect="1"/>
          </p:cNvPicPr>
          <p:nvPr/>
        </p:nvPicPr>
        <p:blipFill rotWithShape="1">
          <a:blip r:embed="rId2"/>
          <a:srcRect l="7476" t="24800" r="44094" b="10625"/>
          <a:stretch/>
        </p:blipFill>
        <p:spPr>
          <a:xfrm>
            <a:off x="3419872" y="2852936"/>
            <a:ext cx="2952328" cy="2952328"/>
          </a:xfrm>
          <a:prstGeom prst="rect">
            <a:avLst/>
          </a:prstGeom>
        </p:spPr>
      </p:pic>
    </p:spTree>
    <p:extLst>
      <p:ext uri="{BB962C8B-B14F-4D97-AF65-F5344CB8AC3E}">
        <p14:creationId xmlns:p14="http://schemas.microsoft.com/office/powerpoint/2010/main" val="24380785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Software Cost</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marL="0" indent="0">
              <a:buNone/>
            </a:pPr>
            <a:endParaRPr lang="en-US" dirty="0"/>
          </a:p>
          <a:p>
            <a:pPr algn="just"/>
            <a:r>
              <a:rPr lang="en-US" dirty="0"/>
              <a:t>Software costs more to maintain than it does to develop. For systems with </a:t>
            </a:r>
            <a:r>
              <a:rPr lang="en-US" b="1" u="sng" dirty="0"/>
              <a:t>a long life</a:t>
            </a:r>
            <a:r>
              <a:rPr lang="en-US" dirty="0"/>
              <a:t>, maintenance costs may be several times development costs.</a:t>
            </a:r>
          </a:p>
          <a:p>
            <a:r>
              <a:rPr lang="en-US" dirty="0"/>
              <a:t>Software engineering is concerned with </a:t>
            </a:r>
            <a:r>
              <a:rPr lang="en-US" b="1" dirty="0">
                <a:solidFill>
                  <a:srgbClr val="FF0000"/>
                </a:solidFill>
              </a:rPr>
              <a:t>cost-effective</a:t>
            </a:r>
            <a:r>
              <a:rPr lang="en-US" dirty="0"/>
              <a:t> software development.</a:t>
            </a:r>
          </a:p>
          <a:p>
            <a:endParaRPr lang="en-US" dirty="0"/>
          </a:p>
          <a:p>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8</a:t>
            </a:fld>
            <a:endParaRPr lang="en-US" altLang="en-US"/>
          </a:p>
        </p:txBody>
      </p:sp>
      <p:pic>
        <p:nvPicPr>
          <p:cNvPr id="6" name="Picture 5">
            <a:extLst>
              <a:ext uri="{FF2B5EF4-FFF2-40B4-BE49-F238E27FC236}">
                <a16:creationId xmlns:a16="http://schemas.microsoft.com/office/drawing/2014/main" id="{9244448A-7913-4E44-9CA6-8990F16B0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824" y="2794812"/>
            <a:ext cx="4099176" cy="3448826"/>
          </a:xfrm>
          <a:prstGeom prst="rect">
            <a:avLst/>
          </a:prstGeom>
        </p:spPr>
      </p:pic>
      <p:sp>
        <p:nvSpPr>
          <p:cNvPr id="7" name="Rectangle 6">
            <a:extLst>
              <a:ext uri="{FF2B5EF4-FFF2-40B4-BE49-F238E27FC236}">
                <a16:creationId xmlns:a16="http://schemas.microsoft.com/office/drawing/2014/main" id="{B2DE9E75-FD09-2545-A191-225BCFB1E0EE}"/>
              </a:ext>
            </a:extLst>
          </p:cNvPr>
          <p:cNvSpPr/>
          <p:nvPr/>
        </p:nvSpPr>
        <p:spPr>
          <a:xfrm>
            <a:off x="179512" y="6381328"/>
            <a:ext cx="7780545" cy="430887"/>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sceweb.sce.uhcl.edu</a:t>
            </a:r>
            <a:r>
              <a:rPr lang="en-US" sz="1100" dirty="0">
                <a:solidFill>
                  <a:srgbClr val="2A55D6"/>
                </a:solidFill>
              </a:rPr>
              <a:t>/helm/WEBPAGES-</a:t>
            </a:r>
            <a:r>
              <a:rPr lang="en-US" sz="1100" dirty="0" err="1">
                <a:solidFill>
                  <a:srgbClr val="2A55D6"/>
                </a:solidFill>
              </a:rPr>
              <a:t>SoftwareEngineering</a:t>
            </a:r>
            <a:r>
              <a:rPr lang="en-US" sz="1100" dirty="0">
                <a:solidFill>
                  <a:srgbClr val="2A55D6"/>
                </a:solidFill>
              </a:rPr>
              <a:t>/</a:t>
            </a:r>
            <a:r>
              <a:rPr lang="en-US" sz="1100" dirty="0" err="1">
                <a:solidFill>
                  <a:srgbClr val="2A55D6"/>
                </a:solidFill>
              </a:rPr>
              <a:t>myfiles</a:t>
            </a:r>
            <a:r>
              <a:rPr lang="en-US" sz="1100" dirty="0">
                <a:solidFill>
                  <a:srgbClr val="2A55D6"/>
                </a:solidFill>
              </a:rPr>
              <a:t>/</a:t>
            </a:r>
            <a:r>
              <a:rPr lang="en-US" sz="1100" dirty="0" err="1">
                <a:solidFill>
                  <a:srgbClr val="2A55D6"/>
                </a:solidFill>
              </a:rPr>
              <a:t>TableContents</a:t>
            </a:r>
            <a:r>
              <a:rPr lang="en-US" sz="1100" dirty="0">
                <a:solidFill>
                  <a:srgbClr val="2A55D6"/>
                </a:solidFill>
              </a:rPr>
              <a:t>/Module-13/</a:t>
            </a:r>
            <a:r>
              <a:rPr lang="en-US" sz="1100" dirty="0" err="1">
                <a:solidFill>
                  <a:srgbClr val="2A55D6"/>
                </a:solidFill>
              </a:rPr>
              <a:t>software_maintenance_overview.html</a:t>
            </a:r>
            <a:endParaRPr lang="en-US" sz="1100" dirty="0">
              <a:solidFill>
                <a:srgbClr val="2A55D6"/>
              </a:solidFill>
            </a:endParaRPr>
          </a:p>
        </p:txBody>
      </p:sp>
    </p:spTree>
    <p:extLst>
      <p:ext uri="{BB962C8B-B14F-4D97-AF65-F5344CB8AC3E}">
        <p14:creationId xmlns:p14="http://schemas.microsoft.com/office/powerpoint/2010/main" val="2885942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2C22-2317-9940-BDD3-80287327C439}"/>
              </a:ext>
            </a:extLst>
          </p:cNvPr>
          <p:cNvSpPr>
            <a:spLocks noGrp="1"/>
          </p:cNvSpPr>
          <p:nvPr>
            <p:ph type="title"/>
          </p:nvPr>
        </p:nvSpPr>
        <p:spPr/>
        <p:txBody>
          <a:bodyPr/>
          <a:lstStyle/>
          <a:p>
            <a:r>
              <a:rPr lang="en-US" dirty="0"/>
              <a:t>Software Failure</a:t>
            </a:r>
          </a:p>
        </p:txBody>
      </p:sp>
      <p:sp>
        <p:nvSpPr>
          <p:cNvPr id="3" name="Content Placeholder 2">
            <a:extLst>
              <a:ext uri="{FF2B5EF4-FFF2-40B4-BE49-F238E27FC236}">
                <a16:creationId xmlns:a16="http://schemas.microsoft.com/office/drawing/2014/main" id="{FC78455A-4511-F542-A508-328823BC6CF0}"/>
              </a:ext>
            </a:extLst>
          </p:cNvPr>
          <p:cNvSpPr>
            <a:spLocks noGrp="1"/>
          </p:cNvSpPr>
          <p:nvPr>
            <p:ph idx="1"/>
          </p:nvPr>
        </p:nvSpPr>
        <p:spPr>
          <a:xfrm>
            <a:off x="228600" y="711680"/>
            <a:ext cx="8610600" cy="4876800"/>
          </a:xfrm>
        </p:spPr>
        <p:txBody>
          <a:bodyPr/>
          <a:lstStyle/>
          <a:p>
            <a:pPr marL="0" indent="0" algn="just">
              <a:buNone/>
            </a:pPr>
            <a:endParaRPr lang="en-US" dirty="0"/>
          </a:p>
          <a:p>
            <a:pPr algn="just"/>
            <a:r>
              <a:rPr lang="en-US" dirty="0"/>
              <a:t>There are still many reports of software projects going wrong and of “software failures.”</a:t>
            </a:r>
          </a:p>
          <a:p>
            <a:pPr algn="just"/>
            <a:r>
              <a:rPr lang="en-US" dirty="0"/>
              <a:t>Many of these so-called software failures </a:t>
            </a:r>
            <a:r>
              <a:rPr lang="en-US" b="1" dirty="0">
                <a:solidFill>
                  <a:srgbClr val="7030A0"/>
                </a:solidFill>
              </a:rPr>
              <a:t>are a consequence of two factors:</a:t>
            </a:r>
          </a:p>
          <a:p>
            <a:pPr marL="0" indent="0" algn="just">
              <a:buNone/>
            </a:pPr>
            <a:endParaRPr lang="en-US" b="1" dirty="0">
              <a:solidFill>
                <a:srgbClr val="0000FF"/>
              </a:solidFill>
            </a:endParaRPr>
          </a:p>
          <a:p>
            <a:pPr marL="0" indent="0" algn="just">
              <a:buNone/>
            </a:pPr>
            <a:r>
              <a:rPr lang="en-US" b="1" dirty="0">
                <a:solidFill>
                  <a:srgbClr val="0000FF"/>
                </a:solidFill>
              </a:rPr>
              <a:t>	1- Increasing system complexity </a:t>
            </a:r>
          </a:p>
          <a:p>
            <a:pPr lvl="1" algn="just">
              <a:buFont typeface="Courier New" panose="02070309020205020404" pitchFamily="49" charset="0"/>
              <a:buChar char="o"/>
            </a:pPr>
            <a:r>
              <a:rPr lang="en-US" dirty="0"/>
              <a:t>Systems have to be built and delivered more </a:t>
            </a:r>
            <a:r>
              <a:rPr lang="en-US" b="1" dirty="0"/>
              <a:t>quickly</a:t>
            </a:r>
            <a:r>
              <a:rPr lang="en-US" dirty="0"/>
              <a:t>; </a:t>
            </a:r>
            <a:r>
              <a:rPr lang="en-US" b="1" dirty="0"/>
              <a:t>larger</a:t>
            </a:r>
            <a:r>
              <a:rPr lang="en-US" dirty="0"/>
              <a:t>, even more </a:t>
            </a:r>
            <a:r>
              <a:rPr lang="en-US" b="1" dirty="0"/>
              <a:t>complex</a:t>
            </a:r>
            <a:r>
              <a:rPr lang="en-US" dirty="0"/>
              <a:t> systems are required; and systems have to have new capabilities that were previously thought to be impossible..</a:t>
            </a:r>
          </a:p>
          <a:p>
            <a:pPr algn="just"/>
            <a:endParaRPr lang="en-US" dirty="0"/>
          </a:p>
          <a:p>
            <a:pPr algn="just"/>
            <a:endParaRPr lang="en-US" dirty="0"/>
          </a:p>
          <a:p>
            <a:pPr algn="just"/>
            <a:endParaRPr lang="en-US" dirty="0"/>
          </a:p>
          <a:p>
            <a:pPr algn="just"/>
            <a:endParaRPr lang="en-US" dirty="0"/>
          </a:p>
        </p:txBody>
      </p:sp>
      <p:sp>
        <p:nvSpPr>
          <p:cNvPr id="4" name="Slide Number Placeholder 3">
            <a:extLst>
              <a:ext uri="{FF2B5EF4-FFF2-40B4-BE49-F238E27FC236}">
                <a16:creationId xmlns:a16="http://schemas.microsoft.com/office/drawing/2014/main" id="{D27B0397-3FBE-0C4C-9EF3-046647A1DFEA}"/>
              </a:ext>
            </a:extLst>
          </p:cNvPr>
          <p:cNvSpPr>
            <a:spLocks noGrp="1"/>
          </p:cNvSpPr>
          <p:nvPr>
            <p:ph type="sldNum" sz="quarter" idx="11"/>
          </p:nvPr>
        </p:nvSpPr>
        <p:spPr/>
        <p:txBody>
          <a:bodyPr/>
          <a:lstStyle/>
          <a:p>
            <a:fld id="{323594FA-E141-4234-AE05-360401972BE7}" type="slidenum">
              <a:rPr lang="en-US" altLang="en-US" smtClean="0"/>
              <a:pPr/>
              <a:t>9</a:t>
            </a:fld>
            <a:endParaRPr lang="en-US" altLang="en-US"/>
          </a:p>
        </p:txBody>
      </p:sp>
    </p:spTree>
    <p:extLst>
      <p:ext uri="{BB962C8B-B14F-4D97-AF65-F5344CB8AC3E}">
        <p14:creationId xmlns:p14="http://schemas.microsoft.com/office/powerpoint/2010/main" val="501454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6.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00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244600</TotalTime>
  <Words>2913</Words>
  <Application>Microsoft Macintosh PowerPoint</Application>
  <PresentationFormat>On-screen Show (4:3)</PresentationFormat>
  <Paragraphs>607</Paragraphs>
  <Slides>49</Slides>
  <Notes>44</Notes>
  <HiddenSlides>0</HiddenSlides>
  <MMClips>0</MMClips>
  <ScaleCrop>false</ScaleCrop>
  <HeadingPairs>
    <vt:vector size="6" baseType="variant">
      <vt:variant>
        <vt:lpstr>Fonts Used</vt:lpstr>
      </vt:variant>
      <vt:variant>
        <vt:i4>10</vt:i4>
      </vt:variant>
      <vt:variant>
        <vt:lpstr>Theme</vt:lpstr>
      </vt:variant>
      <vt:variant>
        <vt:i4>47</vt:i4>
      </vt:variant>
      <vt:variant>
        <vt:lpstr>Slide Titles</vt:lpstr>
      </vt:variant>
      <vt:variant>
        <vt:i4>49</vt:i4>
      </vt:variant>
    </vt:vector>
  </HeadingPairs>
  <TitlesOfParts>
    <vt:vector size="106" baseType="lpstr">
      <vt:lpstr>ＭＳ Ｐゴシック</vt:lpstr>
      <vt:lpstr>Arial</vt:lpstr>
      <vt:lpstr>Calibri</vt:lpstr>
      <vt:lpstr>Calibri Light</vt:lpstr>
      <vt:lpstr>Courier New</vt:lpstr>
      <vt:lpstr>Garamond</vt:lpstr>
      <vt:lpstr>나눔고딕</vt:lpstr>
      <vt:lpstr>Tahoma</vt:lpstr>
      <vt:lpstr>Times New Roman</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18_Edge</vt:lpstr>
      <vt:lpstr>19_Edge</vt:lpstr>
      <vt:lpstr>11_Edge</vt:lpstr>
      <vt:lpstr>14_Edge</vt:lpstr>
      <vt:lpstr>137_Edge</vt:lpstr>
      <vt:lpstr>27_Edge</vt:lpstr>
      <vt:lpstr>28_Edge</vt:lpstr>
      <vt:lpstr>100_Edge</vt:lpstr>
      <vt:lpstr>29_Edge</vt:lpstr>
      <vt:lpstr>41_Edge</vt:lpstr>
      <vt:lpstr>    WDMM 3314 Web and Multimedia Engineering  SDEV 2301 Principles of Software Engineering  Chapter 1 Introduction Part 1 Professional software development  </vt:lpstr>
      <vt:lpstr>Objectives</vt:lpstr>
      <vt:lpstr>Software Engineering</vt:lpstr>
      <vt:lpstr>Software Engineering</vt:lpstr>
      <vt:lpstr>Software Engineering</vt:lpstr>
      <vt:lpstr>Software Engineering</vt:lpstr>
      <vt:lpstr>Software Cost</vt:lpstr>
      <vt:lpstr>Software Cost</vt:lpstr>
      <vt:lpstr>Software Failure</vt:lpstr>
      <vt:lpstr>Software Failure</vt:lpstr>
      <vt:lpstr>Frequently Asked Questions (FAQs)</vt:lpstr>
      <vt:lpstr>Frequently Asked Questions (FAQs)</vt:lpstr>
      <vt:lpstr>Frequently Asked Questions (FAQs)</vt:lpstr>
      <vt:lpstr>Frequently Asked Questions (FAQs)</vt:lpstr>
      <vt:lpstr>Frequently Asked Questions (FAQs)</vt:lpstr>
      <vt:lpstr>Frequently Asked Questions (FAQs)</vt:lpstr>
      <vt:lpstr>Frequently Asked Questions (FAQs)</vt:lpstr>
      <vt:lpstr>Frequently Asked Questions (FAQs)</vt:lpstr>
      <vt:lpstr>Frequently Asked Questions (FAQs)</vt:lpstr>
      <vt:lpstr>Frequently Asked Questions (FAQs)</vt:lpstr>
      <vt:lpstr>Frequently Asked Questions (FAQs)</vt:lpstr>
      <vt:lpstr>Frequently Asked Questions (FAQs)</vt:lpstr>
      <vt:lpstr>FAQs</vt:lpstr>
      <vt:lpstr>Software Products</vt:lpstr>
      <vt:lpstr>RECALL: FAQs</vt:lpstr>
      <vt:lpstr>Software Engineering</vt:lpstr>
      <vt:lpstr>Software Engineering</vt:lpstr>
      <vt:lpstr>RECALL: FAQs</vt:lpstr>
      <vt:lpstr>Importance of Software Engineering </vt:lpstr>
      <vt:lpstr>RECALL: Software Failure</vt:lpstr>
      <vt:lpstr>General Issues That Affect SW</vt:lpstr>
      <vt:lpstr>General Issues That Affect SW</vt:lpstr>
      <vt:lpstr>General Issues That Affect SW</vt:lpstr>
      <vt:lpstr>RECALL: FAQs</vt:lpstr>
      <vt:lpstr>Application Types (1/8)</vt:lpstr>
      <vt:lpstr>Application Types (2/8)</vt:lpstr>
      <vt:lpstr>Application Types (3/8)</vt:lpstr>
      <vt:lpstr>Application Types (4/8)</vt:lpstr>
      <vt:lpstr>Application Types (5/8)</vt:lpstr>
      <vt:lpstr>Application Types (6/8)</vt:lpstr>
      <vt:lpstr>Application Types (7/8)</vt:lpstr>
      <vt:lpstr>Application Types (8/8)</vt:lpstr>
      <vt:lpstr>Software Engineering Fundamentals</vt:lpstr>
      <vt:lpstr>RECALL: FAQs</vt:lpstr>
      <vt:lpstr>Software Engineering Fundamentals</vt:lpstr>
      <vt:lpstr>Internet Software Engineering</vt:lpstr>
      <vt:lpstr>RECALL: FAQs</vt:lpstr>
      <vt:lpstr>Web-based Software Engineering</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Microsoft Office User</cp:lastModifiedBy>
  <cp:revision>3608</cp:revision>
  <cp:lastPrinted>2022-05-16T13:57:54Z</cp:lastPrinted>
  <dcterms:created xsi:type="dcterms:W3CDTF">2010-10-08T20:41:54Z</dcterms:created>
  <dcterms:modified xsi:type="dcterms:W3CDTF">2023-09-15T18:00:23Z</dcterms:modified>
</cp:coreProperties>
</file>